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1" r:id="rId6"/>
    <p:sldId id="302" r:id="rId7"/>
    <p:sldId id="303" r:id="rId8"/>
    <p:sldId id="304" r:id="rId9"/>
    <p:sldId id="305" r:id="rId10"/>
    <p:sldId id="306" r:id="rId11"/>
    <p:sldId id="307" r:id="rId12"/>
    <p:sldId id="312" r:id="rId13"/>
    <p:sldId id="308" r:id="rId14"/>
    <p:sldId id="309" r:id="rId15"/>
    <p:sldId id="313" r:id="rId16"/>
    <p:sldId id="314" r:id="rId17"/>
    <p:sldId id="315" r:id="rId18"/>
    <p:sldId id="316" r:id="rId19"/>
    <p:sldId id="317" r:id="rId20"/>
    <p:sldId id="319" r:id="rId21"/>
    <p:sldId id="320" r:id="rId22"/>
    <p:sldId id="321" r:id="rId23"/>
    <p:sldId id="322" r:id="rId24"/>
    <p:sldId id="318"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19" autoAdjust="0"/>
  </p:normalViewPr>
  <p:slideViewPr>
    <p:cSldViewPr snapToGrid="0">
      <p:cViewPr varScale="1">
        <p:scale>
          <a:sx n="86" d="100"/>
          <a:sy n="86" d="100"/>
        </p:scale>
        <p:origin x="47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jpeg>
</file>

<file path=ppt/media/image10.jpeg>
</file>

<file path=ppt/media/image11.jpeg>
</file>

<file path=ppt/media/image12.png>
</file>

<file path=ppt/media/image13.jpeg>
</file>

<file path=ppt/media/image14.png>
</file>

<file path=ppt/media/image15.png>
</file>

<file path=ppt/media/image16.jpeg>
</file>

<file path=ppt/media/image17.png>
</file>

<file path=ppt/media/image18.jpeg>
</file>

<file path=ppt/media/image19.jpeg>
</file>

<file path=ppt/media/image2.jp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1/23/2023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1/23/2023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1/23/2023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1/23/2023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1/23/2023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1/23/2023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1/23/2023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1/23/2023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1/23/2023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1/23/2023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9" name="Picture 2" descr="US Department of Homeland Security advises disabling Java following fresh  zero-day vulnerability - The Verge">
            <a:extLst>
              <a:ext uri="{FF2B5EF4-FFF2-40B4-BE49-F238E27FC236}">
                <a16:creationId xmlns:a16="http://schemas.microsoft.com/office/drawing/2014/main" id="{84C737AC-3FB8-4E2F-A252-B66CF5683042}"/>
              </a:ext>
            </a:extLst>
          </p:cNvPr>
          <p:cNvPicPr>
            <a:picLocks noChangeAspect="1" noChangeArrowheads="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10864291" y="5515657"/>
            <a:ext cx="1327709" cy="88513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D37B5953-6BC7-4DC6-B581-C078BF5A98CA}"/>
              </a:ext>
            </a:extLst>
          </p:cNvPr>
          <p:cNvPicPr>
            <a:picLocks noChangeAspect="1"/>
          </p:cNvPicPr>
          <p:nvPr userDrawn="1"/>
        </p:nvPicPr>
        <p:blipFill>
          <a:blip r:embed="rId12"/>
          <a:stretch>
            <a:fillRect/>
          </a:stretch>
        </p:blipFill>
        <p:spPr>
          <a:xfrm>
            <a:off x="11201660" y="1"/>
            <a:ext cx="990340" cy="985838"/>
          </a:xfrm>
          <a:prstGeom prst="rect">
            <a:avLst/>
          </a:prstGeom>
        </p:spPr>
      </p:pic>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4.jpe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javatpoint.com/inheritance-in-java" TargetMode="External"/><Relationship Id="rId7" Type="http://schemas.openxmlformats.org/officeDocument/2006/relationships/image" Target="../media/image13.jpeg"/><Relationship Id="rId2" Type="http://schemas.openxmlformats.org/officeDocument/2006/relationships/hyperlink" Target="https://www.javatpoint.com/object-and-class-in-java" TargetMode="External"/><Relationship Id="rId1" Type="http://schemas.openxmlformats.org/officeDocument/2006/relationships/slideLayout" Target="../slideLayouts/slideLayout2.xml"/><Relationship Id="rId6" Type="http://schemas.openxmlformats.org/officeDocument/2006/relationships/hyperlink" Target="https://www.javatpoint.com/encapsulation" TargetMode="External"/><Relationship Id="rId5" Type="http://schemas.openxmlformats.org/officeDocument/2006/relationships/hyperlink" Target="https://www.javatpoint.com/abstract-class-in-java" TargetMode="External"/><Relationship Id="rId4" Type="http://schemas.openxmlformats.org/officeDocument/2006/relationships/hyperlink" Target="https://www.javatpoint.com/runtime-polymorphism-in-java"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020050" y="1371604"/>
            <a:ext cx="3348038" cy="2925478"/>
          </a:xfrm>
        </p:spPr>
        <p:txBody>
          <a:bodyPr anchor="b">
            <a:normAutofit/>
          </a:bodyPr>
          <a:lstStyle/>
          <a:p>
            <a:r>
              <a:rPr lang="en-US" sz="3600" dirty="0">
                <a:solidFill>
                  <a:schemeClr val="tx1"/>
                </a:solidFill>
              </a:rPr>
              <a:t>Java Programming Fundamentals</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2" descr="US Department of Homeland Security advises disabling Java following fresh  zero-day vulnerability - The Verge">
            <a:extLst>
              <a:ext uri="{FF2B5EF4-FFF2-40B4-BE49-F238E27FC236}">
                <a16:creationId xmlns:a16="http://schemas.microsoft.com/office/drawing/2014/main" id="{A5EFD0D5-58E3-4495-9961-C01815E566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6763" y="681141"/>
            <a:ext cx="2824162" cy="188277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What should Java developers learn in 2021? - Data Science Central">
            <a:extLst>
              <a:ext uri="{FF2B5EF4-FFF2-40B4-BE49-F238E27FC236}">
                <a16:creationId xmlns:a16="http://schemas.microsoft.com/office/drawing/2014/main" id="{F4F3CEB0-B2AD-4418-9B59-F822B4A7C7A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03117" y="1570037"/>
            <a:ext cx="4789091" cy="3192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77AD0-4D78-4F20-8E25-D075294C4789}"/>
              </a:ext>
            </a:extLst>
          </p:cNvPr>
          <p:cNvSpPr>
            <a:spLocks noGrp="1"/>
          </p:cNvSpPr>
          <p:nvPr>
            <p:ph type="title"/>
          </p:nvPr>
        </p:nvSpPr>
        <p:spPr/>
        <p:txBody>
          <a:bodyPr>
            <a:normAutofit/>
          </a:bodyPr>
          <a:lstStyle/>
          <a:p>
            <a:pPr algn="ctr"/>
            <a:r>
              <a:rPr lang="en-IN" sz="4800" b="1" i="0" u="none" strike="noStrike" dirty="0">
                <a:solidFill>
                  <a:srgbClr val="00B0F0"/>
                </a:solidFill>
                <a:effectLst/>
                <a:latin typeface="Cambria" panose="02040503050406030204" pitchFamily="18" charset="0"/>
                <a:ea typeface="Cambria" panose="02040503050406030204" pitchFamily="18" charset="0"/>
              </a:rPr>
              <a:t>Java Editions</a:t>
            </a:r>
            <a:endParaRPr lang="en-IN" sz="9600" b="1" dirty="0">
              <a:solidFill>
                <a:srgbClr val="00B0F0"/>
              </a:solidFill>
              <a:latin typeface="Cambria" panose="02040503050406030204" pitchFamily="18" charset="0"/>
              <a:ea typeface="Cambria" panose="02040503050406030204" pitchFamily="18" charset="0"/>
            </a:endParaRPr>
          </a:p>
        </p:txBody>
      </p:sp>
      <p:sp>
        <p:nvSpPr>
          <p:cNvPr id="5" name="Content Placeholder 4">
            <a:extLst>
              <a:ext uri="{FF2B5EF4-FFF2-40B4-BE49-F238E27FC236}">
                <a16:creationId xmlns:a16="http://schemas.microsoft.com/office/drawing/2014/main" id="{0AE49AFD-C3DF-4B96-A39E-A33468DEA44C}"/>
              </a:ext>
            </a:extLst>
          </p:cNvPr>
          <p:cNvSpPr>
            <a:spLocks noGrp="1"/>
          </p:cNvSpPr>
          <p:nvPr>
            <p:ph idx="1"/>
          </p:nvPr>
        </p:nvSpPr>
        <p:spPr>
          <a:xfrm>
            <a:off x="681037" y="2108201"/>
            <a:ext cx="10753725" cy="3760891"/>
          </a:xfrm>
        </p:spPr>
        <p:txBody>
          <a:bodyPr>
            <a:normAutofit/>
          </a:bodyPr>
          <a:lstStyle/>
          <a:p>
            <a:pPr marL="457200" indent="-457200" algn="just">
              <a:buFont typeface="+mj-lt"/>
              <a:buAutoNum type="alphaUcPeriod"/>
            </a:pPr>
            <a:r>
              <a:rPr lang="en-GB" sz="2400" b="1" dirty="0">
                <a:latin typeface="Cambria" panose="02040503050406030204" pitchFamily="18" charset="0"/>
                <a:ea typeface="Cambria" panose="02040503050406030204" pitchFamily="18" charset="0"/>
              </a:rPr>
              <a:t>Java </a:t>
            </a:r>
            <a:r>
              <a:rPr lang="en-GB" sz="2400" b="1" dirty="0" err="1">
                <a:latin typeface="Cambria" panose="02040503050406030204" pitchFamily="18" charset="0"/>
                <a:ea typeface="Cambria" panose="02040503050406030204" pitchFamily="18" charset="0"/>
              </a:rPr>
              <a:t>Java</a:t>
            </a:r>
            <a:r>
              <a:rPr lang="en-GB" sz="2400" b="1" dirty="0">
                <a:latin typeface="Cambria" panose="02040503050406030204" pitchFamily="18" charset="0"/>
                <a:ea typeface="Cambria" panose="02040503050406030204" pitchFamily="18" charset="0"/>
              </a:rPr>
              <a:t> Standard Edition(</a:t>
            </a:r>
            <a:r>
              <a:rPr lang="en-GB" sz="2400" b="1" dirty="0" err="1">
                <a:latin typeface="Cambria" panose="02040503050406030204" pitchFamily="18" charset="0"/>
                <a:ea typeface="Cambria" panose="02040503050406030204" pitchFamily="18" charset="0"/>
              </a:rPr>
              <a:t>JavaSE</a:t>
            </a:r>
            <a:r>
              <a:rPr lang="en-GB" sz="2400" b="1" dirty="0">
                <a:latin typeface="Cambria" panose="02040503050406030204" pitchFamily="18" charset="0"/>
                <a:ea typeface="Cambria" panose="02040503050406030204" pitchFamily="18" charset="0"/>
              </a:rPr>
              <a:t>):- </a:t>
            </a:r>
            <a:r>
              <a:rPr lang="en-GB" sz="2400" dirty="0">
                <a:latin typeface="Cambria" panose="02040503050406030204" pitchFamily="18" charset="0"/>
                <a:ea typeface="Cambria" panose="02040503050406030204" pitchFamily="18" charset="0"/>
              </a:rPr>
              <a:t>can be used to develop client side standalone applications or applets. </a:t>
            </a:r>
          </a:p>
          <a:p>
            <a:pPr marL="457200" indent="-457200" algn="just">
              <a:buFont typeface="+mj-lt"/>
              <a:buAutoNum type="alphaUcPeriod"/>
            </a:pPr>
            <a:r>
              <a:rPr lang="en-GB" sz="2400" b="1" dirty="0">
                <a:latin typeface="Cambria" panose="02040503050406030204" pitchFamily="18" charset="0"/>
                <a:ea typeface="Cambria" panose="02040503050406030204" pitchFamily="18" charset="0"/>
              </a:rPr>
              <a:t>Java Enterprise Edition(</a:t>
            </a:r>
            <a:r>
              <a:rPr lang="en-GB" sz="2400" b="1" dirty="0" err="1">
                <a:latin typeface="Cambria" panose="02040503050406030204" pitchFamily="18" charset="0"/>
                <a:ea typeface="Cambria" panose="02040503050406030204" pitchFamily="18" charset="0"/>
              </a:rPr>
              <a:t>JavaEE</a:t>
            </a:r>
            <a:r>
              <a:rPr lang="en-GB" sz="2400" b="1" dirty="0">
                <a:latin typeface="Cambria" panose="02040503050406030204" pitchFamily="18" charset="0"/>
                <a:ea typeface="Cambria" panose="02040503050406030204" pitchFamily="18" charset="0"/>
              </a:rPr>
              <a:t>) </a:t>
            </a:r>
            <a:r>
              <a:rPr lang="en-GB" sz="2400" dirty="0">
                <a:latin typeface="Cambria" panose="02040503050406030204" pitchFamily="18" charset="0"/>
                <a:ea typeface="Cambria" panose="02040503050406030204" pitchFamily="18" charset="0"/>
              </a:rPr>
              <a:t>:- can be used to develop server side applications such as java servlets and java server pages . </a:t>
            </a:r>
          </a:p>
          <a:p>
            <a:pPr marL="457200" indent="-457200" algn="just">
              <a:buFont typeface="+mj-lt"/>
              <a:buAutoNum type="alphaUcPeriod"/>
            </a:pPr>
            <a:r>
              <a:rPr lang="en-GB" sz="2400" b="1" dirty="0">
                <a:latin typeface="Cambria" panose="02040503050406030204" pitchFamily="18" charset="0"/>
                <a:ea typeface="Cambria" panose="02040503050406030204" pitchFamily="18" charset="0"/>
              </a:rPr>
              <a:t>Java Micro Edition(JavaME):- </a:t>
            </a:r>
            <a:r>
              <a:rPr lang="en-GB" sz="2400" dirty="0">
                <a:latin typeface="Cambria" panose="02040503050406030204" pitchFamily="18" charset="0"/>
                <a:ea typeface="Cambria" panose="02040503050406030204" pitchFamily="18" charset="0"/>
              </a:rPr>
              <a:t>can be used to develop applications  for mobile devices such as cell phone</a:t>
            </a:r>
            <a:endParaRPr lang="en-IN" sz="24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5472873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BF591-C354-49D3-9797-0C34FB4069C3}"/>
              </a:ext>
            </a:extLst>
          </p:cNvPr>
          <p:cNvSpPr>
            <a:spLocks noGrp="1"/>
          </p:cNvSpPr>
          <p:nvPr>
            <p:ph type="title"/>
          </p:nvPr>
        </p:nvSpPr>
        <p:spPr>
          <a:xfrm>
            <a:off x="1036320" y="555259"/>
            <a:ext cx="9051608" cy="861160"/>
          </a:xfrm>
        </p:spPr>
        <p:txBody>
          <a:bodyPr>
            <a:normAutofit fontScale="90000"/>
          </a:bodyPr>
          <a:lstStyle/>
          <a:p>
            <a:pPr algn="ctr"/>
            <a:r>
              <a:rPr lang="en-US" sz="3600" b="1" dirty="0">
                <a:solidFill>
                  <a:srgbClr val="00B0F0"/>
                </a:solidFill>
                <a:effectLst/>
                <a:latin typeface="Cambria" panose="02040503050406030204" pitchFamily="18" charset="0"/>
                <a:ea typeface="Cambria" panose="02040503050406030204" pitchFamily="18" charset="0"/>
                <a:cs typeface="Times New Roman" panose="02020603050405020304" pitchFamily="18" charset="0"/>
              </a:rPr>
              <a:t>Object-Oriented Programming</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0CD58A96-BEE4-4FB8-94A9-747BD0EF36E7}"/>
              </a:ext>
            </a:extLst>
          </p:cNvPr>
          <p:cNvSpPr>
            <a:spLocks noGrp="1"/>
          </p:cNvSpPr>
          <p:nvPr>
            <p:ph idx="1"/>
          </p:nvPr>
        </p:nvSpPr>
        <p:spPr>
          <a:xfrm>
            <a:off x="633413" y="985839"/>
            <a:ext cx="10360342" cy="4883254"/>
          </a:xfrm>
        </p:spPr>
        <p:txBody>
          <a:bodyPr/>
          <a:lstStyle/>
          <a:p>
            <a:pPr marL="341313" indent="-341313" algn="just">
              <a:buClr>
                <a:srgbClr val="CC9900"/>
              </a:buClr>
              <a:buSzPct val="65000"/>
              <a:buFont typeface="Wingdings" panose="05000000000000000000" pitchFamily="2" charset="2"/>
              <a:buChar char=""/>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Object-oriented programming is at the core of Java</a:t>
            </a:r>
          </a:p>
          <a:p>
            <a:pPr marL="341313" indent="-341313" algn="just">
              <a:buClr>
                <a:srgbClr val="CC9900"/>
              </a:buClr>
              <a:buSzPct val="65000"/>
              <a:buFont typeface="Wingdings" panose="05000000000000000000" pitchFamily="2" charset="2"/>
              <a:buChar char=""/>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All computer programs consist of two elements: </a:t>
            </a:r>
            <a:r>
              <a:rPr lang="en-GB" altLang="en-US" b="1" i="1" dirty="0"/>
              <a:t>code</a:t>
            </a:r>
            <a:r>
              <a:rPr lang="en-GB" altLang="en-US" dirty="0"/>
              <a:t> and </a:t>
            </a:r>
            <a:r>
              <a:rPr lang="en-GB" altLang="en-US" b="1" i="1" dirty="0"/>
              <a:t>data</a:t>
            </a:r>
          </a:p>
          <a:p>
            <a:pPr marL="341313" indent="-341313" algn="just">
              <a:buClr>
                <a:srgbClr val="CC9900"/>
              </a:buClr>
              <a:buSzPct val="65000"/>
              <a:buFont typeface="Wingdings" panose="05000000000000000000" pitchFamily="2" charset="2"/>
              <a:buChar char=""/>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A program can be conceptually organized around its code or around its data</a:t>
            </a:r>
          </a:p>
          <a:p>
            <a:pPr marL="341313" indent="-341313" algn="just">
              <a:buClr>
                <a:srgbClr val="CC9900"/>
              </a:buClr>
              <a:buSzPct val="65000"/>
              <a:buFont typeface="Wingdings" panose="05000000000000000000" pitchFamily="2" charset="2"/>
              <a:buChar char=""/>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That is, some programs are written around “what is happening” and others are written around “who is being affected.”</a:t>
            </a:r>
          </a:p>
          <a:p>
            <a:pPr marL="341313" indent="-341313" algn="just">
              <a:buClr>
                <a:srgbClr val="CC9900"/>
              </a:buClr>
              <a:buSzPct val="65000"/>
              <a:buFont typeface="Wingdings" panose="05000000000000000000" pitchFamily="2" charset="2"/>
              <a:buChar char=""/>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The first way is called the </a:t>
            </a:r>
            <a:r>
              <a:rPr lang="en-GB" altLang="en-US" b="1" i="1" dirty="0"/>
              <a:t>process-oriented model</a:t>
            </a:r>
          </a:p>
          <a:p>
            <a:pPr marL="341313" indent="-341313" algn="just">
              <a:buClr>
                <a:srgbClr val="CC9900"/>
              </a:buClr>
              <a:buSzPct val="65000"/>
              <a:buFont typeface="Wingdings" panose="05000000000000000000" pitchFamily="2" charset="2"/>
              <a:buChar char=""/>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The process-oriented model can be thought of as </a:t>
            </a:r>
            <a:r>
              <a:rPr lang="en-GB" altLang="en-US" i="1" dirty="0"/>
              <a:t>code acting on data</a:t>
            </a:r>
          </a:p>
          <a:p>
            <a:pPr marL="341313" indent="-341313" algn="just">
              <a:buClr>
                <a:srgbClr val="CC9900"/>
              </a:buClr>
              <a:buSzPct val="65000"/>
              <a:buFont typeface="Wingdings" panose="05000000000000000000" pitchFamily="2" charset="2"/>
              <a:buChar char=""/>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The second approach, </a:t>
            </a:r>
            <a:r>
              <a:rPr lang="en-GB" altLang="en-US" b="1" i="1" dirty="0"/>
              <a:t>Object-oriented programming</a:t>
            </a:r>
            <a:r>
              <a:rPr lang="en-GB" altLang="en-US" dirty="0"/>
              <a:t> organizes a program around its data (that is, objects) and a set of well-defined interfaces to that data</a:t>
            </a:r>
          </a:p>
          <a:p>
            <a:pPr marL="341313" indent="-341313" algn="just">
              <a:buClr>
                <a:srgbClr val="CC9900"/>
              </a:buClr>
              <a:buSzPct val="65000"/>
              <a:buFont typeface="Wingdings" panose="05000000000000000000" pitchFamily="2" charset="2"/>
              <a:buChar char=""/>
              <a:tabLst>
                <a:tab pos="911225" algn="l"/>
                <a:tab pos="1825625" algn="l"/>
                <a:tab pos="2740025" algn="l"/>
                <a:tab pos="3654425" algn="l"/>
                <a:tab pos="4568825" algn="l"/>
                <a:tab pos="5483225" algn="l"/>
                <a:tab pos="6397625" algn="l"/>
                <a:tab pos="7312025" algn="l"/>
                <a:tab pos="8226425" algn="l"/>
                <a:tab pos="9140825" algn="l"/>
                <a:tab pos="10055225" algn="l"/>
              </a:tabLst>
            </a:pPr>
            <a:endParaRPr lang="en-GB" altLang="en-US" i="1" dirty="0"/>
          </a:p>
          <a:p>
            <a:pPr marL="341313" indent="-341313" algn="just">
              <a:buClr>
                <a:srgbClr val="CC9900"/>
              </a:buClr>
              <a:buSzPct val="65000"/>
              <a:buFont typeface="Wingdings" panose="05000000000000000000" pitchFamily="2" charset="2"/>
              <a:buChar char=""/>
              <a:tabLst>
                <a:tab pos="911225" algn="l"/>
                <a:tab pos="1825625" algn="l"/>
                <a:tab pos="2740025" algn="l"/>
                <a:tab pos="3654425" algn="l"/>
                <a:tab pos="4568825" algn="l"/>
                <a:tab pos="5483225" algn="l"/>
                <a:tab pos="6397625" algn="l"/>
                <a:tab pos="7312025" algn="l"/>
                <a:tab pos="8226425" algn="l"/>
                <a:tab pos="9140825" algn="l"/>
                <a:tab pos="10055225" algn="l"/>
              </a:tabLst>
            </a:pPr>
            <a:endParaRPr lang="en-GB" altLang="en-US" dirty="0"/>
          </a:p>
          <a:p>
            <a:endParaRPr lang="en-IN" dirty="0"/>
          </a:p>
        </p:txBody>
      </p:sp>
    </p:spTree>
    <p:extLst>
      <p:ext uri="{BB962C8B-B14F-4D97-AF65-F5344CB8AC3E}">
        <p14:creationId xmlns:p14="http://schemas.microsoft.com/office/powerpoint/2010/main" val="1061033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D2FAD-460D-4B00-990C-27956BCF2E96}"/>
              </a:ext>
            </a:extLst>
          </p:cNvPr>
          <p:cNvSpPr>
            <a:spLocks noGrp="1"/>
          </p:cNvSpPr>
          <p:nvPr>
            <p:ph type="title"/>
          </p:nvPr>
        </p:nvSpPr>
        <p:spPr>
          <a:xfrm>
            <a:off x="511493" y="153253"/>
            <a:ext cx="10058400" cy="1450757"/>
          </a:xfrm>
        </p:spPr>
        <p:txBody>
          <a:bodyPr>
            <a:normAutofit/>
          </a:bodyPr>
          <a:lstStyle/>
          <a:p>
            <a:pPr algn="ctr"/>
            <a:r>
              <a:rPr lang="en-US" sz="3600" b="1" dirty="0">
                <a:solidFill>
                  <a:schemeClr val="accent4"/>
                </a:solidFill>
                <a:effectLst/>
                <a:latin typeface="Cambria" panose="02040503050406030204" pitchFamily="18" charset="0"/>
                <a:ea typeface="Cambria" panose="02040503050406030204" pitchFamily="18" charset="0"/>
                <a:cs typeface="Times New Roman" panose="02020603050405020304" pitchFamily="18" charset="0"/>
              </a:rPr>
              <a:t>Key Features of Object-Oriented Programming</a:t>
            </a:r>
            <a:br>
              <a:rPr lang="en-IN" sz="4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FECD12EA-8BBA-424A-AAC0-8D62414E545F}"/>
              </a:ext>
            </a:extLst>
          </p:cNvPr>
          <p:cNvSpPr>
            <a:spLocks noGrp="1"/>
          </p:cNvSpPr>
          <p:nvPr>
            <p:ph idx="1"/>
          </p:nvPr>
        </p:nvSpPr>
        <p:spPr>
          <a:xfrm>
            <a:off x="652463" y="1135010"/>
            <a:ext cx="10407967" cy="4587979"/>
          </a:xfrm>
        </p:spPr>
        <p:txBody>
          <a:bodyPr>
            <a:normAutofit lnSpcReduction="10000"/>
          </a:bodyPr>
          <a:lstStyle/>
          <a:p>
            <a:pPr marL="137160" indent="0" algn="just">
              <a:lnSpc>
                <a:spcPct val="115000"/>
              </a:lnSpc>
              <a:spcAft>
                <a:spcPts val="1000"/>
              </a:spcAft>
              <a:buNone/>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Object-Oriented Programming is a methodology or paradigm to design a program using classes and objects. It simplifies software development and maintenance by providing some concepts: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15000"/>
              </a:lnSpc>
              <a:spcAft>
                <a:spcPts val="1000"/>
              </a:spcAft>
              <a:buSzPts val="1000"/>
              <a:buFont typeface="Wingdings" panose="05000000000000000000" pitchFamily="2" charset="2"/>
              <a:buChar char="v"/>
              <a:tabLst>
                <a:tab pos="685800" algn="l"/>
              </a:tabLst>
            </a:pPr>
            <a:r>
              <a:rPr lang="en-US" sz="2000" b="1"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rPr>
              <a:t>Object</a:t>
            </a:r>
            <a:endParaRPr lang="en-IN" sz="2000" b="1" dirty="0">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15000"/>
              </a:lnSpc>
              <a:spcAft>
                <a:spcPts val="1000"/>
              </a:spcAft>
              <a:buSzPts val="1000"/>
              <a:buFont typeface="Wingdings" panose="05000000000000000000" pitchFamily="2" charset="2"/>
              <a:buChar char="v"/>
              <a:tabLst>
                <a:tab pos="685800" algn="l"/>
              </a:tabLst>
            </a:pPr>
            <a:r>
              <a:rPr lang="en-US" sz="2000" b="1" u="sng" dirty="0">
                <a:solidFill>
                  <a:srgbClr val="00B0F0"/>
                </a:solidFill>
                <a:effectLst/>
                <a:latin typeface="Times New Roman" panose="02020603050405020304" pitchFamily="18" charset="0"/>
                <a:ea typeface="Times New Roman" panose="02020603050405020304" pitchFamily="18" charset="0"/>
                <a:cs typeface="Times New Roman" panose="02020603050405020304" pitchFamily="18" charset="0"/>
              </a:rPr>
              <a:t>Class</a:t>
            </a:r>
            <a:endParaRPr lang="en-IN" sz="2000" b="1" u="sng"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15000"/>
              </a:lnSpc>
              <a:spcAft>
                <a:spcPts val="1000"/>
              </a:spcAft>
              <a:buSzPts val="1000"/>
              <a:buFont typeface="Wingdings" panose="05000000000000000000" pitchFamily="2" charset="2"/>
              <a:buChar char="v"/>
              <a:tabLst>
                <a:tab pos="685800" algn="l"/>
              </a:tabLst>
            </a:pPr>
            <a:r>
              <a:rPr lang="en-US" sz="2000" b="1"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3"/>
              </a:rPr>
              <a:t>Inheritance</a:t>
            </a:r>
            <a:endParaRPr lang="en-IN" sz="2000" b="1" dirty="0">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15000"/>
              </a:lnSpc>
              <a:spcAft>
                <a:spcPts val="1000"/>
              </a:spcAft>
              <a:buSzPts val="1000"/>
              <a:buFont typeface="Wingdings" panose="05000000000000000000" pitchFamily="2" charset="2"/>
              <a:buChar char="v"/>
              <a:tabLst>
                <a:tab pos="685800" algn="l"/>
              </a:tabLst>
            </a:pPr>
            <a:r>
              <a:rPr lang="en-US" sz="2000" b="1"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4"/>
              </a:rPr>
              <a:t>Polymorphism</a:t>
            </a:r>
            <a:endParaRPr lang="en-IN" sz="2000" b="1" dirty="0">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15000"/>
              </a:lnSpc>
              <a:spcAft>
                <a:spcPts val="1000"/>
              </a:spcAft>
              <a:buSzPts val="1000"/>
              <a:buFont typeface="Wingdings" panose="05000000000000000000" pitchFamily="2" charset="2"/>
              <a:buChar char="v"/>
              <a:tabLst>
                <a:tab pos="685800" algn="l"/>
              </a:tabLst>
            </a:pPr>
            <a:r>
              <a:rPr lang="en-US" sz="2000" b="1"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5"/>
              </a:rPr>
              <a:t>Abstraction</a:t>
            </a:r>
            <a:endParaRPr lang="en-IN" sz="2000" b="1" dirty="0">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15000"/>
              </a:lnSpc>
              <a:spcAft>
                <a:spcPts val="1000"/>
              </a:spcAft>
              <a:buSzPts val="1000"/>
              <a:buFont typeface="Wingdings" panose="05000000000000000000" pitchFamily="2" charset="2"/>
              <a:buChar char="v"/>
              <a:tabLst>
                <a:tab pos="685800" algn="l"/>
              </a:tabLst>
            </a:pPr>
            <a:r>
              <a:rPr lang="en-US" sz="2000" b="1"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6"/>
              </a:rPr>
              <a:t>Encapsulation</a:t>
            </a:r>
            <a:endParaRPr lang="en-IN" sz="20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5" name="Picture 4" descr="10 Applications of Object Oriented Programming">
            <a:extLst>
              <a:ext uri="{FF2B5EF4-FFF2-40B4-BE49-F238E27FC236}">
                <a16:creationId xmlns:a16="http://schemas.microsoft.com/office/drawing/2014/main" id="{BFB231E0-61B0-4A56-A989-7AA3C5BB4DA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98313" y="2197891"/>
            <a:ext cx="5253637" cy="333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0068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5D78E8-57CA-4806-8B8B-38E8F2ED5DAB}"/>
              </a:ext>
            </a:extLst>
          </p:cNvPr>
          <p:cNvSpPr>
            <a:spLocks noGrp="1"/>
          </p:cNvSpPr>
          <p:nvPr>
            <p:ph idx="1"/>
          </p:nvPr>
        </p:nvSpPr>
        <p:spPr>
          <a:xfrm>
            <a:off x="481013" y="152401"/>
            <a:ext cx="10748962" cy="5492854"/>
          </a:xfrm>
        </p:spPr>
        <p:txBody>
          <a:bodyPr>
            <a:normAutofit/>
          </a:bodyPr>
          <a:lstStyle/>
          <a:p>
            <a:r>
              <a:rPr lang="en-GB" sz="2400" b="1" dirty="0">
                <a:solidFill>
                  <a:schemeClr val="accent4"/>
                </a:solidFill>
              </a:rPr>
              <a:t>Object:</a:t>
            </a:r>
          </a:p>
          <a:p>
            <a:pPr>
              <a:buFont typeface="Wingdings" panose="05000000000000000000" pitchFamily="2" charset="2"/>
              <a:buChar char="v"/>
            </a:pPr>
            <a:r>
              <a:rPr lang="en-GB" dirty="0"/>
              <a:t>An Object can be defined as an instance of a class. An object contains an address and takes up some space in memory. </a:t>
            </a:r>
          </a:p>
          <a:p>
            <a:pPr>
              <a:buFont typeface="Wingdings" panose="05000000000000000000" pitchFamily="2" charset="2"/>
              <a:buChar char="v"/>
            </a:pPr>
            <a:r>
              <a:rPr lang="en-GB" dirty="0"/>
              <a:t>Objects can communicate without knowing the details of each other's data or code. </a:t>
            </a:r>
          </a:p>
          <a:p>
            <a:pPr marL="0" indent="0">
              <a:buNone/>
            </a:pPr>
            <a:r>
              <a:rPr lang="en-GB" dirty="0"/>
              <a:t>Example: A dog is an object because it has states like </a:t>
            </a:r>
            <a:r>
              <a:rPr lang="en-GB" dirty="0" err="1"/>
              <a:t>color</a:t>
            </a:r>
            <a:r>
              <a:rPr lang="en-GB" dirty="0"/>
              <a:t>, name, breed, etc. as well as </a:t>
            </a:r>
            <a:r>
              <a:rPr lang="en-GB" dirty="0" err="1"/>
              <a:t>behaviors</a:t>
            </a:r>
            <a:r>
              <a:rPr lang="en-GB" dirty="0"/>
              <a:t> like wagging the tail, barking, eating, etc.</a:t>
            </a:r>
          </a:p>
          <a:p>
            <a:endParaRPr lang="en-GB" sz="2400" b="1" dirty="0">
              <a:solidFill>
                <a:srgbClr val="7030A0"/>
              </a:solidFill>
            </a:endParaRPr>
          </a:p>
          <a:p>
            <a:r>
              <a:rPr lang="en-GB" sz="2400" b="1" dirty="0">
                <a:solidFill>
                  <a:srgbClr val="7030A0"/>
                </a:solidFill>
              </a:rPr>
              <a:t>Class:  </a:t>
            </a:r>
          </a:p>
          <a:p>
            <a:pPr>
              <a:buFont typeface="Wingdings" panose="05000000000000000000" pitchFamily="2" charset="2"/>
              <a:buChar char="v"/>
            </a:pPr>
            <a:r>
              <a:rPr lang="en-GB" dirty="0"/>
              <a:t>Collection of objects is called class. It is a logical entity.</a:t>
            </a:r>
          </a:p>
          <a:p>
            <a:pPr>
              <a:buFont typeface="Wingdings" panose="05000000000000000000" pitchFamily="2" charset="2"/>
              <a:buChar char="v"/>
            </a:pPr>
            <a:r>
              <a:rPr lang="en-GB" dirty="0"/>
              <a:t>A class can also be defined as a blueprint from which you can create an individual object. Class doesn't consume any space.</a:t>
            </a:r>
            <a:endParaRPr lang="en-IN" dirty="0"/>
          </a:p>
        </p:txBody>
      </p:sp>
      <p:pic>
        <p:nvPicPr>
          <p:cNvPr id="8194" name="Picture 2" descr="Java Class and Object: Object-Oriented Programming">
            <a:extLst>
              <a:ext uri="{FF2B5EF4-FFF2-40B4-BE49-F238E27FC236}">
                <a16:creationId xmlns:a16="http://schemas.microsoft.com/office/drawing/2014/main" id="{C977DCBA-E92C-4CF4-AC1A-B76E9998E5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1775" y="2632496"/>
            <a:ext cx="4043363" cy="15930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2576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B30F0D-88BA-487E-886D-CD3B931E9215}"/>
              </a:ext>
            </a:extLst>
          </p:cNvPr>
          <p:cNvSpPr>
            <a:spLocks noGrp="1"/>
          </p:cNvSpPr>
          <p:nvPr>
            <p:ph idx="1"/>
          </p:nvPr>
        </p:nvSpPr>
        <p:spPr>
          <a:xfrm>
            <a:off x="604838" y="314325"/>
            <a:ext cx="10901362" cy="5554767"/>
          </a:xfrm>
        </p:spPr>
        <p:txBody>
          <a:bodyPr/>
          <a:lstStyle/>
          <a:p>
            <a:r>
              <a:rPr lang="en-GB" sz="2800" b="1" dirty="0">
                <a:solidFill>
                  <a:schemeClr val="accent4">
                    <a:lumMod val="60000"/>
                    <a:lumOff val="40000"/>
                  </a:schemeClr>
                </a:solidFill>
              </a:rPr>
              <a:t>Inheritance:</a:t>
            </a:r>
          </a:p>
          <a:p>
            <a:pPr>
              <a:buFont typeface="Wingdings" panose="05000000000000000000" pitchFamily="2" charset="2"/>
              <a:buChar char="Ø"/>
            </a:pPr>
            <a:r>
              <a:rPr lang="en-GB" dirty="0"/>
              <a:t>When one object acquires all the properties and </a:t>
            </a:r>
            <a:r>
              <a:rPr lang="en-GB" dirty="0" err="1"/>
              <a:t>behaviors</a:t>
            </a:r>
            <a:r>
              <a:rPr lang="en-GB" dirty="0"/>
              <a:t> of a parent object, it is known as inheritance. It provides code reusability. It is used to achieve runtime polymorphism.</a:t>
            </a:r>
          </a:p>
          <a:p>
            <a:endParaRPr lang="en-GB" dirty="0"/>
          </a:p>
          <a:p>
            <a:r>
              <a:rPr lang="en-GB" sz="2400" b="1" dirty="0">
                <a:solidFill>
                  <a:srgbClr val="00B050"/>
                </a:solidFill>
              </a:rPr>
              <a:t>Polymorphism</a:t>
            </a:r>
          </a:p>
          <a:p>
            <a:pPr>
              <a:buFont typeface="Wingdings" panose="05000000000000000000" pitchFamily="2" charset="2"/>
              <a:buChar char="Ø"/>
            </a:pPr>
            <a:r>
              <a:rPr lang="en-GB" dirty="0"/>
              <a:t>If one task is performed in different ways, it is known as polymorphism. </a:t>
            </a:r>
          </a:p>
          <a:p>
            <a:r>
              <a:rPr lang="en-GB" dirty="0"/>
              <a:t>For example: to convince the customer differently, to draw something, for example, shape, triangle, rectangle, etc.</a:t>
            </a:r>
          </a:p>
          <a:p>
            <a:pPr>
              <a:buFont typeface="Wingdings" panose="05000000000000000000" pitchFamily="2" charset="2"/>
              <a:buChar char="Ø"/>
            </a:pPr>
            <a:r>
              <a:rPr lang="en-GB" dirty="0"/>
              <a:t>In Java, we use method overloading and method overriding to achieve polymorphism.</a:t>
            </a:r>
          </a:p>
        </p:txBody>
      </p:sp>
      <p:pic>
        <p:nvPicPr>
          <p:cNvPr id="5" name="Picture 2" descr="Polymorphism in Java | Real Life Example of Polymorphism in Java">
            <a:extLst>
              <a:ext uri="{FF2B5EF4-FFF2-40B4-BE49-F238E27FC236}">
                <a16:creationId xmlns:a16="http://schemas.microsoft.com/office/drawing/2014/main" id="{1AA8C7E3-5D76-4FE9-896F-4359366E40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7050" y="4581525"/>
            <a:ext cx="2011637" cy="2009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2327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2DB4E8-1BEC-4EE7-A1E8-3E90E956A786}"/>
              </a:ext>
            </a:extLst>
          </p:cNvPr>
          <p:cNvSpPr>
            <a:spLocks noGrp="1"/>
          </p:cNvSpPr>
          <p:nvPr>
            <p:ph idx="1"/>
          </p:nvPr>
        </p:nvSpPr>
        <p:spPr>
          <a:xfrm>
            <a:off x="314325" y="471489"/>
            <a:ext cx="10655617" cy="5626204"/>
          </a:xfrm>
        </p:spPr>
        <p:txBody>
          <a:bodyPr/>
          <a:lstStyle/>
          <a:p>
            <a:r>
              <a:rPr lang="en-GB" sz="2400" b="1" dirty="0">
                <a:solidFill>
                  <a:schemeClr val="accent3"/>
                </a:solidFill>
              </a:rPr>
              <a:t>Abstraction</a:t>
            </a:r>
          </a:p>
          <a:p>
            <a:pPr>
              <a:buFont typeface="Wingdings" panose="05000000000000000000" pitchFamily="2" charset="2"/>
              <a:buChar char="v"/>
            </a:pPr>
            <a:r>
              <a:rPr lang="en-GB" dirty="0"/>
              <a:t>Hiding internal details and showing functionality is known as abstraction. </a:t>
            </a:r>
          </a:p>
          <a:p>
            <a:r>
              <a:rPr lang="en-GB" dirty="0"/>
              <a:t>For example phone call, we don't know the internal processing.</a:t>
            </a:r>
          </a:p>
          <a:p>
            <a:pPr>
              <a:buFont typeface="Wingdings" panose="05000000000000000000" pitchFamily="2" charset="2"/>
              <a:buChar char="v"/>
            </a:pPr>
            <a:r>
              <a:rPr lang="en-GB" dirty="0"/>
              <a:t>In Java, we use abstract class and interface to achieve abstraction.</a:t>
            </a:r>
          </a:p>
          <a:p>
            <a:endParaRPr lang="en-GB" dirty="0"/>
          </a:p>
          <a:p>
            <a:r>
              <a:rPr lang="en-GB" sz="2400" b="1" dirty="0">
                <a:solidFill>
                  <a:schemeClr val="accent6"/>
                </a:solidFill>
              </a:rPr>
              <a:t>Encapsulation</a:t>
            </a:r>
          </a:p>
          <a:p>
            <a:pPr>
              <a:buFont typeface="Wingdings" panose="05000000000000000000" pitchFamily="2" charset="2"/>
              <a:buChar char="q"/>
            </a:pPr>
            <a:r>
              <a:rPr lang="en-GB" dirty="0"/>
              <a:t>Binding (or wrapping) code and data together into a single unit are known as encapsulation. </a:t>
            </a:r>
          </a:p>
          <a:p>
            <a:r>
              <a:rPr lang="en-GB" dirty="0"/>
              <a:t>For example, a capsule, it is wrapped with different medicines.</a:t>
            </a:r>
          </a:p>
          <a:p>
            <a:pPr>
              <a:buFont typeface="Wingdings" panose="05000000000000000000" pitchFamily="2" charset="2"/>
              <a:buChar char="q"/>
            </a:pPr>
            <a:r>
              <a:rPr lang="en-GB" dirty="0"/>
              <a:t>A java class is the example of encapsulation. Java bean is the fully encapsulated class because all the data members are private here.</a:t>
            </a:r>
            <a:endParaRPr lang="en-IN" dirty="0"/>
          </a:p>
        </p:txBody>
      </p:sp>
      <p:pic>
        <p:nvPicPr>
          <p:cNvPr id="4" name="Picture 6" descr="Encapsulation in Java | How to master OOPs with Encapsulation? | Edureka">
            <a:extLst>
              <a:ext uri="{FF2B5EF4-FFF2-40B4-BE49-F238E27FC236}">
                <a16:creationId xmlns:a16="http://schemas.microsoft.com/office/drawing/2014/main" id="{0D2E7481-3601-495A-B10D-0AD07E1C7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7638" y="5067300"/>
            <a:ext cx="3317710" cy="1671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81643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C749F-EFD3-43F8-B674-60CD76EC3361}"/>
              </a:ext>
            </a:extLst>
          </p:cNvPr>
          <p:cNvSpPr>
            <a:spLocks noGrp="1"/>
          </p:cNvSpPr>
          <p:nvPr>
            <p:ph type="title"/>
          </p:nvPr>
        </p:nvSpPr>
        <p:spPr/>
        <p:txBody>
          <a:bodyPr/>
          <a:lstStyle/>
          <a:p>
            <a:pPr algn="ctr"/>
            <a:r>
              <a:rPr lang="en-IN" dirty="0"/>
              <a:t>Java Development Kit</a:t>
            </a:r>
          </a:p>
        </p:txBody>
      </p:sp>
      <p:sp>
        <p:nvSpPr>
          <p:cNvPr id="3" name="Content Placeholder 2">
            <a:extLst>
              <a:ext uri="{FF2B5EF4-FFF2-40B4-BE49-F238E27FC236}">
                <a16:creationId xmlns:a16="http://schemas.microsoft.com/office/drawing/2014/main" id="{9EFE8D31-EB6A-4554-A163-2C050226355B}"/>
              </a:ext>
            </a:extLst>
          </p:cNvPr>
          <p:cNvSpPr>
            <a:spLocks noGrp="1"/>
          </p:cNvSpPr>
          <p:nvPr>
            <p:ph idx="1"/>
          </p:nvPr>
        </p:nvSpPr>
        <p:spPr>
          <a:xfrm>
            <a:off x="590550" y="2108201"/>
            <a:ext cx="10565130" cy="3760891"/>
          </a:xfrm>
        </p:spPr>
        <p:txBody>
          <a:bodyPr>
            <a:normAutofit fontScale="92500" lnSpcReduction="20000"/>
          </a:bodyPr>
          <a:lstStyle/>
          <a:p>
            <a:r>
              <a:rPr lang="en-IN" dirty="0"/>
              <a:t>The Java Development Kit (JDK) is a software development environment used for developing Java applications and applets.</a:t>
            </a:r>
          </a:p>
          <a:p>
            <a:pPr marL="0" indent="0">
              <a:buNone/>
            </a:pPr>
            <a:r>
              <a:rPr lang="en-IN" dirty="0"/>
              <a:t> It includes</a:t>
            </a:r>
          </a:p>
          <a:p>
            <a:pPr>
              <a:buFont typeface="Wingdings" panose="05000000000000000000" pitchFamily="2" charset="2"/>
              <a:buChar char="Ø"/>
            </a:pPr>
            <a:r>
              <a:rPr lang="en-IN" dirty="0"/>
              <a:t>Java Runtime Environment (JRE),</a:t>
            </a:r>
          </a:p>
          <a:p>
            <a:pPr>
              <a:buFont typeface="Wingdings" panose="05000000000000000000" pitchFamily="2" charset="2"/>
              <a:buChar char="Ø"/>
            </a:pPr>
            <a:r>
              <a:rPr lang="en-IN" dirty="0"/>
              <a:t> an interpreter/loader (java),</a:t>
            </a:r>
          </a:p>
          <a:p>
            <a:pPr>
              <a:buFont typeface="Wingdings" panose="05000000000000000000" pitchFamily="2" charset="2"/>
              <a:buChar char="Ø"/>
            </a:pPr>
            <a:r>
              <a:rPr lang="en-IN" dirty="0"/>
              <a:t>a compiler (</a:t>
            </a:r>
            <a:r>
              <a:rPr lang="en-IN" dirty="0" err="1"/>
              <a:t>javac</a:t>
            </a:r>
            <a:r>
              <a:rPr lang="en-IN" dirty="0"/>
              <a:t>),</a:t>
            </a:r>
          </a:p>
          <a:p>
            <a:pPr>
              <a:buFont typeface="Wingdings" panose="05000000000000000000" pitchFamily="2" charset="2"/>
              <a:buChar char="Ø"/>
            </a:pPr>
            <a:r>
              <a:rPr lang="en-IN" dirty="0"/>
              <a:t>an archive (jar),</a:t>
            </a:r>
          </a:p>
          <a:p>
            <a:pPr>
              <a:buFont typeface="Wingdings" panose="05000000000000000000" pitchFamily="2" charset="2"/>
              <a:buChar char="Ø"/>
            </a:pPr>
            <a:r>
              <a:rPr lang="en-IN" dirty="0"/>
              <a:t>a documentation generator (</a:t>
            </a:r>
            <a:r>
              <a:rPr lang="en-IN" dirty="0" err="1"/>
              <a:t>javadoc</a:t>
            </a:r>
            <a:r>
              <a:rPr lang="en-IN" dirty="0"/>
              <a:t>) and</a:t>
            </a:r>
          </a:p>
          <a:p>
            <a:pPr>
              <a:buFont typeface="Wingdings" panose="05000000000000000000" pitchFamily="2" charset="2"/>
              <a:buChar char="Ø"/>
            </a:pPr>
            <a:r>
              <a:rPr lang="en-IN" dirty="0"/>
              <a:t>other tools needed in Java development.</a:t>
            </a:r>
          </a:p>
        </p:txBody>
      </p:sp>
      <p:pic>
        <p:nvPicPr>
          <p:cNvPr id="7" name="Picture 2" descr="Java in hindi – Java Development Kit (JDK) | Hindi tutorials point">
            <a:extLst>
              <a:ext uri="{FF2B5EF4-FFF2-40B4-BE49-F238E27FC236}">
                <a16:creationId xmlns:a16="http://schemas.microsoft.com/office/drawing/2014/main" id="{FE08AA36-1371-4455-9217-DF7B6E6F25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6363" y="2705100"/>
            <a:ext cx="5895975" cy="3448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74542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C8109-B6A6-44A8-9233-BE79E2561A5E}"/>
              </a:ext>
            </a:extLst>
          </p:cNvPr>
          <p:cNvSpPr>
            <a:spLocks noGrp="1"/>
          </p:cNvSpPr>
          <p:nvPr>
            <p:ph idx="1"/>
          </p:nvPr>
        </p:nvSpPr>
        <p:spPr>
          <a:xfrm>
            <a:off x="561976" y="66677"/>
            <a:ext cx="10496550" cy="5645254"/>
          </a:xfrm>
        </p:spPr>
        <p:txBody>
          <a:bodyPr>
            <a:normAutofit/>
          </a:bodyPr>
          <a:lstStyle/>
          <a:p>
            <a:pPr marL="342900" lvl="0" indent="-342900" algn="just">
              <a:lnSpc>
                <a:spcPct val="115000"/>
              </a:lnSpc>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Development Tools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(In the bin/ subdirectory) Tools and utilities that will help you develop, execute, debug, and document programs written in the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JavaTM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programming language.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Runtime Environment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(In the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jre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subdirectory) An implementation of the Java Runtime Environment (JRE) for use by the JDK. The JRE includes a Java Virtual Machine (JVM), class libraries, and other files that support the execution of programs written in the Java programming language.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Additional Libraries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(In the lib/ subdirectory) Additional class libraries and support files required by the development tools.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1000"/>
              </a:spcAft>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Demo Applets and Applications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(In the demo/ subdirectory) Examples, with source code, of programming for the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Javaplatform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These include examples that use Swing and other Java Foundation Classes, and the Java Platform Debugger Architecture.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buFont typeface="Courier New" panose="02070309020205020404" pitchFamily="49" charset="0"/>
              <a:buChar char="o"/>
            </a:pPr>
            <a:r>
              <a:rPr lang="en-US" sz="1800" b="1" dirty="0">
                <a:effectLst/>
                <a:latin typeface="Times New Roman" panose="02020603050405020304" pitchFamily="18" charset="0"/>
                <a:ea typeface="Calibri" panose="020F0502020204030204" pitchFamily="34" charset="0"/>
              </a:rPr>
              <a:t>   Sample Code</a:t>
            </a:r>
            <a:r>
              <a:rPr lang="en-US" sz="1800" dirty="0">
                <a:effectLst/>
                <a:latin typeface="Times New Roman" panose="02020603050405020304" pitchFamily="18" charset="0"/>
                <a:ea typeface="Calibri" panose="020F0502020204030204" pitchFamily="34" charset="0"/>
              </a:rPr>
              <a:t> (In  the sample subdirectory) Samples, with source code, of programming for certain Java API’s.</a:t>
            </a:r>
          </a:p>
          <a:p>
            <a:pPr>
              <a:buFont typeface="Courier New" panose="02070309020205020404" pitchFamily="49" charset="0"/>
              <a:buChar char="o"/>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C header Files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(In the include/ subdirectory) Header files that support native-code programming using the Java Native Interface, the JVM Tool Interface, and other functionality of the Java platform.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buFont typeface="Courier New" panose="02070309020205020404" pitchFamily="49" charset="0"/>
              <a:buChar char="o"/>
            </a:pPr>
            <a:endParaRPr lang="en-IN" dirty="0"/>
          </a:p>
        </p:txBody>
      </p:sp>
    </p:spTree>
    <p:extLst>
      <p:ext uri="{BB962C8B-B14F-4D97-AF65-F5344CB8AC3E}">
        <p14:creationId xmlns:p14="http://schemas.microsoft.com/office/powerpoint/2010/main" val="3020142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24E02-D055-421B-8ED5-D7B078BB1F69}"/>
              </a:ext>
            </a:extLst>
          </p:cNvPr>
          <p:cNvSpPr>
            <a:spLocks noGrp="1"/>
          </p:cNvSpPr>
          <p:nvPr>
            <p:ph type="title"/>
          </p:nvPr>
        </p:nvSpPr>
        <p:spPr>
          <a:xfrm>
            <a:off x="1097280" y="286603"/>
            <a:ext cx="10058400" cy="794485"/>
          </a:xfrm>
        </p:spPr>
        <p:txBody>
          <a:bodyPr/>
          <a:lstStyle/>
          <a:p>
            <a:r>
              <a:rPr lang="en-IN" dirty="0"/>
              <a:t>Structure of Java programming</a:t>
            </a:r>
          </a:p>
        </p:txBody>
      </p:sp>
      <p:pic>
        <p:nvPicPr>
          <p:cNvPr id="6" name="Picture 5" descr="Java structure">
            <a:extLst>
              <a:ext uri="{FF2B5EF4-FFF2-40B4-BE49-F238E27FC236}">
                <a16:creationId xmlns:a16="http://schemas.microsoft.com/office/drawing/2014/main" id="{EB2E9B4E-2081-4837-A080-B5475D155067}"/>
              </a:ext>
            </a:extLst>
          </p:cNvPr>
          <p:cNvPicPr/>
          <p:nvPr/>
        </p:nvPicPr>
        <p:blipFill>
          <a:blip r:embed="rId2"/>
          <a:srcRect/>
          <a:stretch>
            <a:fillRect/>
          </a:stretch>
        </p:blipFill>
        <p:spPr bwMode="auto">
          <a:xfrm>
            <a:off x="3121025" y="1980882"/>
            <a:ext cx="4808538" cy="4081781"/>
          </a:xfrm>
          <a:prstGeom prst="rect">
            <a:avLst/>
          </a:prstGeom>
          <a:noFill/>
          <a:ln w="9525">
            <a:noFill/>
            <a:miter lim="800000"/>
            <a:headEnd/>
            <a:tailEnd/>
          </a:ln>
        </p:spPr>
      </p:pic>
    </p:spTree>
    <p:extLst>
      <p:ext uri="{BB962C8B-B14F-4D97-AF65-F5344CB8AC3E}">
        <p14:creationId xmlns:p14="http://schemas.microsoft.com/office/powerpoint/2010/main" val="175485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63F5766C-30DB-4889-939E-013146E199A6}"/>
              </a:ext>
            </a:extLst>
          </p:cNvPr>
          <p:cNvGraphicFramePr>
            <a:graphicFrameLocks noGrp="1"/>
          </p:cNvGraphicFramePr>
          <p:nvPr>
            <p:ph idx="1"/>
            <p:extLst>
              <p:ext uri="{D42A27DB-BD31-4B8C-83A1-F6EECF244321}">
                <p14:modId xmlns:p14="http://schemas.microsoft.com/office/powerpoint/2010/main" val="22140009"/>
              </p:ext>
            </p:extLst>
          </p:nvPr>
        </p:nvGraphicFramePr>
        <p:xfrm>
          <a:off x="1033303" y="495426"/>
          <a:ext cx="9687084" cy="5086224"/>
        </p:xfrm>
        <a:graphic>
          <a:graphicData uri="http://schemas.openxmlformats.org/drawingml/2006/table">
            <a:tbl>
              <a:tblPr firstRow="1" firstCol="1" bandRow="1">
                <a:tableStyleId>{5C22544A-7EE6-4342-B048-85BDC9FD1C3A}</a:tableStyleId>
              </a:tblPr>
              <a:tblGrid>
                <a:gridCol w="2242063">
                  <a:extLst>
                    <a:ext uri="{9D8B030D-6E8A-4147-A177-3AD203B41FA5}">
                      <a16:colId xmlns:a16="http://schemas.microsoft.com/office/drawing/2014/main" val="2086052272"/>
                    </a:ext>
                  </a:extLst>
                </a:gridCol>
                <a:gridCol w="7445021">
                  <a:extLst>
                    <a:ext uri="{9D8B030D-6E8A-4147-A177-3AD203B41FA5}">
                      <a16:colId xmlns:a16="http://schemas.microsoft.com/office/drawing/2014/main" val="1454858862"/>
                    </a:ext>
                  </a:extLst>
                </a:gridCol>
              </a:tblGrid>
              <a:tr h="1075386">
                <a:tc>
                  <a:txBody>
                    <a:bodyPr/>
                    <a:lstStyle/>
                    <a:p>
                      <a:pPr marL="457200" algn="just">
                        <a:lnSpc>
                          <a:spcPct val="115000"/>
                        </a:lnSpc>
                      </a:pPr>
                      <a:r>
                        <a:rPr lang="en-US" sz="1200">
                          <a:effectLst/>
                        </a:rPr>
                        <a:t>Documentation section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15000"/>
                        </a:lnSpc>
                      </a:pPr>
                      <a:r>
                        <a:rPr lang="en-US" sz="1200">
                          <a:effectLst/>
                        </a:rPr>
                        <a:t>It comprises of a comment line which gives the program name, the programmer’s name and some other details. In addition to the 2 styles of comments i.e., /*....*/ and //, Java also provides another style of comment i.e. /**….*/.</a:t>
                      </a:r>
                      <a:endParaRPr lang="en-IN" sz="1100">
                        <a:effectLst/>
                      </a:endParaRPr>
                    </a:p>
                    <a:p>
                      <a:pPr marL="457200" algn="just">
                        <a:lnSpc>
                          <a:spcPct val="115000"/>
                        </a:lnSpc>
                        <a:spcAft>
                          <a:spcPts val="1000"/>
                        </a:spcAft>
                      </a:pPr>
                      <a:r>
                        <a:rPr lang="en-US" sz="12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5903853"/>
                  </a:ext>
                </a:extLst>
              </a:tr>
              <a:tr h="1075386">
                <a:tc>
                  <a:txBody>
                    <a:bodyPr/>
                    <a:lstStyle/>
                    <a:p>
                      <a:pPr marL="457200" algn="just">
                        <a:lnSpc>
                          <a:spcPct val="115000"/>
                        </a:lnSpc>
                      </a:pPr>
                      <a:r>
                        <a:rPr lang="en-US" sz="1200" dirty="0">
                          <a:effectLst/>
                        </a:rPr>
                        <a:t>Package statement</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15000"/>
                        </a:lnSpc>
                      </a:pPr>
                      <a:r>
                        <a:rPr lang="en-US" sz="1200">
                          <a:effectLst/>
                        </a:rPr>
                        <a:t>The first statement allowed in Java file is the Package statement which is used to declare a package name and it informs the compiler that the classes defined within the program belong to this package.</a:t>
                      </a:r>
                      <a:endParaRPr lang="en-IN" sz="1100">
                        <a:effectLst/>
                      </a:endParaRPr>
                    </a:p>
                    <a:p>
                      <a:pPr marL="457200" algn="just">
                        <a:lnSpc>
                          <a:spcPct val="115000"/>
                        </a:lnSpc>
                        <a:spcAft>
                          <a:spcPts val="1000"/>
                        </a:spcAft>
                      </a:pPr>
                      <a:r>
                        <a:rPr lang="en-US" sz="1200">
                          <a:effectLst/>
                        </a:rPr>
                        <a:t>It is declared as:  package package_name;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6195286"/>
                  </a:ext>
                </a:extLst>
              </a:tr>
              <a:tr h="1075386">
                <a:tc>
                  <a:txBody>
                    <a:bodyPr/>
                    <a:lstStyle/>
                    <a:p>
                      <a:pPr marL="457200" algn="just">
                        <a:lnSpc>
                          <a:spcPct val="115000"/>
                        </a:lnSpc>
                      </a:pPr>
                      <a:r>
                        <a:rPr lang="en-US" sz="1200" dirty="0">
                          <a:effectLst/>
                        </a:rPr>
                        <a:t>Import statements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15000"/>
                        </a:lnSpc>
                      </a:pPr>
                      <a:r>
                        <a:rPr lang="en-US" sz="1200">
                          <a:effectLst/>
                        </a:rPr>
                        <a:t>It includes statements used for referring classes and interfaces that are declared in other packages. It is similar to the #include statement in C and C++.</a:t>
                      </a:r>
                      <a:endParaRPr lang="en-IN" sz="1100">
                        <a:effectLst/>
                      </a:endParaRPr>
                    </a:p>
                    <a:p>
                      <a:pPr marL="457200" algn="just">
                        <a:lnSpc>
                          <a:spcPct val="115000"/>
                        </a:lnSpc>
                      </a:pPr>
                      <a:r>
                        <a:rPr lang="en-US" sz="1200">
                          <a:effectLst/>
                        </a:rPr>
                        <a:t>Example:import java.util.Scanner; (we can use members of Scanner class.)</a:t>
                      </a:r>
                      <a:endParaRPr lang="en-IN" sz="1100">
                        <a:effectLst/>
                      </a:endParaRPr>
                    </a:p>
                    <a:p>
                      <a:pPr marL="457200" algn="just">
                        <a:lnSpc>
                          <a:spcPct val="115000"/>
                        </a:lnSpc>
                        <a:spcAft>
                          <a:spcPts val="1000"/>
                        </a:spcAft>
                      </a:pPr>
                      <a:r>
                        <a:rPr lang="en-US" sz="1200">
                          <a:effectLst/>
                        </a:rPr>
                        <a:t>import java.util.*; (This includes all the classes and interfaces of util package).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68894885"/>
                  </a:ext>
                </a:extLst>
              </a:tr>
              <a:tr h="528949">
                <a:tc>
                  <a:txBody>
                    <a:bodyPr/>
                    <a:lstStyle/>
                    <a:p>
                      <a:pPr marL="457200" algn="just">
                        <a:lnSpc>
                          <a:spcPct val="115000"/>
                        </a:lnSpc>
                      </a:pPr>
                      <a:r>
                        <a:rPr lang="en-US" sz="1200" dirty="0">
                          <a:effectLst/>
                        </a:rPr>
                        <a:t>Interface statements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15000"/>
                        </a:lnSpc>
                        <a:spcAft>
                          <a:spcPts val="1000"/>
                        </a:spcAft>
                      </a:pPr>
                      <a:r>
                        <a:rPr lang="en-US" sz="1200">
                          <a:effectLst/>
                        </a:rPr>
                        <a:t>Interfaces are like a class that includes a group of method declarations. This is an optional section and can be used only when programmers want to implement multiple inheritances within a program.</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67760435"/>
                  </a:ext>
                </a:extLst>
              </a:tr>
              <a:tr h="528949">
                <a:tc>
                  <a:txBody>
                    <a:bodyPr/>
                    <a:lstStyle/>
                    <a:p>
                      <a:pPr marL="457200" algn="just">
                        <a:lnSpc>
                          <a:spcPct val="115000"/>
                        </a:lnSpc>
                      </a:pPr>
                      <a:r>
                        <a:rPr lang="en-US" sz="1200">
                          <a:effectLst/>
                        </a:rPr>
                        <a:t>Class definition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15000"/>
                        </a:lnSpc>
                        <a:spcAft>
                          <a:spcPts val="1000"/>
                        </a:spcAft>
                      </a:pPr>
                      <a:r>
                        <a:rPr lang="en-US" sz="1200">
                          <a:effectLst/>
                        </a:rPr>
                        <a:t>A Java program may contain multiple class definitions. Classes are the main and important elements of any Java program. These classes are used to plot the objects of the real world problem.</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90855733"/>
                  </a:ext>
                </a:extLst>
              </a:tr>
              <a:tr h="802168">
                <a:tc>
                  <a:txBody>
                    <a:bodyPr/>
                    <a:lstStyle/>
                    <a:p>
                      <a:pPr marL="457200" algn="just">
                        <a:lnSpc>
                          <a:spcPct val="115000"/>
                        </a:lnSpc>
                      </a:pPr>
                      <a:r>
                        <a:rPr lang="en-US" sz="1200">
                          <a:effectLst/>
                        </a:rPr>
                        <a:t>Main Method class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15000"/>
                        </a:lnSpc>
                        <a:spcAft>
                          <a:spcPts val="1000"/>
                        </a:spcAft>
                      </a:pPr>
                      <a:r>
                        <a:rPr lang="en-US" sz="1200" dirty="0">
                          <a:effectLst/>
                        </a:rPr>
                        <a:t>Since every Java stand-alone program requires the main method as the starting point of the program. This class is essentially a part of Java program. A simple Java program contains only this part of the program.</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74171448"/>
                  </a:ext>
                </a:extLst>
              </a:tr>
            </a:tbl>
          </a:graphicData>
        </a:graphic>
      </p:graphicFrame>
    </p:spTree>
    <p:extLst>
      <p:ext uri="{BB962C8B-B14F-4D97-AF65-F5344CB8AC3E}">
        <p14:creationId xmlns:p14="http://schemas.microsoft.com/office/powerpoint/2010/main" val="11513746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80EE6-33DB-4ECC-99A2-B8EA877A4F65}"/>
              </a:ext>
            </a:extLst>
          </p:cNvPr>
          <p:cNvSpPr>
            <a:spLocks noGrp="1"/>
          </p:cNvSpPr>
          <p:nvPr>
            <p:ph type="title"/>
          </p:nvPr>
        </p:nvSpPr>
        <p:spPr/>
        <p:txBody>
          <a:bodyPr/>
          <a:lstStyle/>
          <a:p>
            <a:r>
              <a:rPr lang="en-GB" dirty="0"/>
              <a:t>Agenda</a:t>
            </a:r>
            <a:endParaRPr lang="en-IN" dirty="0"/>
          </a:p>
        </p:txBody>
      </p:sp>
      <p:sp>
        <p:nvSpPr>
          <p:cNvPr id="3" name="Content Placeholder 2">
            <a:extLst>
              <a:ext uri="{FF2B5EF4-FFF2-40B4-BE49-F238E27FC236}">
                <a16:creationId xmlns:a16="http://schemas.microsoft.com/office/drawing/2014/main" id="{28C45984-FADE-4119-A194-D5E92E725F4D}"/>
              </a:ext>
            </a:extLst>
          </p:cNvPr>
          <p:cNvSpPr>
            <a:spLocks noGrp="1"/>
          </p:cNvSpPr>
          <p:nvPr>
            <p:ph idx="1"/>
          </p:nvPr>
        </p:nvSpPr>
        <p:spPr/>
        <p:txBody>
          <a:bodyPr/>
          <a:lstStyle/>
          <a:p>
            <a:pPr>
              <a:buFont typeface="Wingdings" panose="05000000000000000000" pitchFamily="2" charset="2"/>
              <a:buChar char="v"/>
            </a:pPr>
            <a:r>
              <a:rPr lang="en-GB" dirty="0">
                <a:solidFill>
                  <a:schemeClr val="accent1"/>
                </a:solidFill>
              </a:rPr>
              <a:t>Java Language</a:t>
            </a:r>
          </a:p>
          <a:p>
            <a:pPr>
              <a:buFont typeface="Wingdings" panose="05000000000000000000" pitchFamily="2" charset="2"/>
              <a:buChar char="v"/>
            </a:pPr>
            <a:r>
              <a:rPr lang="en-GB" sz="1800" b="0" i="0" u="none" strike="noStrike" baseline="0" dirty="0">
                <a:solidFill>
                  <a:srgbClr val="00B050"/>
                </a:solidFill>
                <a:latin typeface="Times New Roman" panose="02020603050405020304" pitchFamily="18" charset="0"/>
              </a:rPr>
              <a:t> Key Attributes of Object-Oriented Programming </a:t>
            </a:r>
          </a:p>
          <a:p>
            <a:pPr>
              <a:buFont typeface="Wingdings" panose="05000000000000000000" pitchFamily="2" charset="2"/>
              <a:buChar char="v"/>
            </a:pPr>
            <a:r>
              <a:rPr lang="en-IN" sz="1800" b="0" i="0" u="none" strike="noStrike" baseline="0" dirty="0">
                <a:solidFill>
                  <a:srgbClr val="000000"/>
                </a:solidFill>
                <a:latin typeface="Times New Roman" panose="02020603050405020304" pitchFamily="18" charset="0"/>
              </a:rPr>
              <a:t> </a:t>
            </a:r>
            <a:r>
              <a:rPr lang="en-IN" sz="1800" b="0" i="0" u="none" strike="noStrike" baseline="0" dirty="0">
                <a:solidFill>
                  <a:srgbClr val="00B0F0"/>
                </a:solidFill>
                <a:latin typeface="Times New Roman" panose="02020603050405020304" pitchFamily="18" charset="0"/>
              </a:rPr>
              <a:t>Java Development Kit</a:t>
            </a:r>
          </a:p>
          <a:p>
            <a:pPr>
              <a:buFont typeface="Wingdings" panose="05000000000000000000" pitchFamily="2" charset="2"/>
              <a:buChar char="v"/>
            </a:pPr>
            <a:endParaRPr lang="en-IN" dirty="0">
              <a:solidFill>
                <a:schemeClr val="tx2"/>
              </a:solidFill>
            </a:endParaRPr>
          </a:p>
        </p:txBody>
      </p:sp>
      <p:pic>
        <p:nvPicPr>
          <p:cNvPr id="5" name="Picture 6" descr="See the source image">
            <a:extLst>
              <a:ext uri="{FF2B5EF4-FFF2-40B4-BE49-F238E27FC236}">
                <a16:creationId xmlns:a16="http://schemas.microsoft.com/office/drawing/2014/main" id="{3E2299CB-7AED-45C3-BC66-BFAC207EA3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1262" y="2185987"/>
            <a:ext cx="3429002" cy="2286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44298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8CC48C2-19BA-4288-A473-56A99A504A3C}"/>
              </a:ext>
            </a:extLst>
          </p:cNvPr>
          <p:cNvSpPr>
            <a:spLocks noGrp="1"/>
          </p:cNvSpPr>
          <p:nvPr>
            <p:ph type="title"/>
          </p:nvPr>
        </p:nvSpPr>
        <p:spPr>
          <a:xfrm>
            <a:off x="676274" y="277079"/>
            <a:ext cx="8536305" cy="1380272"/>
          </a:xfrm>
        </p:spPr>
        <p:txBody>
          <a:bodyPr>
            <a:normAutofit fontScale="90000"/>
          </a:bodyPr>
          <a:lstStyle/>
          <a:p>
            <a:pPr algn="ctr"/>
            <a:r>
              <a:rPr lang="en-GB" dirty="0"/>
              <a:t>			Sample Java Program</a:t>
            </a:r>
            <a:endParaRPr lang="en-IN" dirty="0"/>
          </a:p>
        </p:txBody>
      </p:sp>
      <p:graphicFrame>
        <p:nvGraphicFramePr>
          <p:cNvPr id="7" name="Content Placeholder 6">
            <a:extLst>
              <a:ext uri="{FF2B5EF4-FFF2-40B4-BE49-F238E27FC236}">
                <a16:creationId xmlns:a16="http://schemas.microsoft.com/office/drawing/2014/main" id="{9588D485-2BFC-422D-B8BC-2A60A32310C3}"/>
              </a:ext>
            </a:extLst>
          </p:cNvPr>
          <p:cNvGraphicFramePr>
            <a:graphicFrameLocks noGrp="1"/>
          </p:cNvGraphicFramePr>
          <p:nvPr>
            <p:ph idx="1"/>
            <p:extLst>
              <p:ext uri="{D42A27DB-BD31-4B8C-83A1-F6EECF244321}">
                <p14:modId xmlns:p14="http://schemas.microsoft.com/office/powerpoint/2010/main" val="998088409"/>
              </p:ext>
            </p:extLst>
          </p:nvPr>
        </p:nvGraphicFramePr>
        <p:xfrm>
          <a:off x="1096963" y="2108200"/>
          <a:ext cx="10057093" cy="2687130"/>
        </p:xfrm>
        <a:graphic>
          <a:graphicData uri="http://schemas.openxmlformats.org/drawingml/2006/table">
            <a:tbl>
              <a:tblPr firstRow="1" firstCol="1" bandRow="1">
                <a:tableStyleId>{5C22544A-7EE6-4342-B048-85BDC9FD1C3A}</a:tableStyleId>
              </a:tblPr>
              <a:tblGrid>
                <a:gridCol w="10057093">
                  <a:extLst>
                    <a:ext uri="{9D8B030D-6E8A-4147-A177-3AD203B41FA5}">
                      <a16:colId xmlns:a16="http://schemas.microsoft.com/office/drawing/2014/main" val="2076843005"/>
                    </a:ext>
                  </a:extLst>
                </a:gridCol>
              </a:tblGrid>
              <a:tr h="2687130">
                <a:tc>
                  <a:txBody>
                    <a:bodyPr/>
                    <a:lstStyle/>
                    <a:p>
                      <a:pPr marL="457200" algn="just">
                        <a:lnSpc>
                          <a:spcPct val="115000"/>
                        </a:lnSpc>
                      </a:pPr>
                      <a:r>
                        <a:rPr lang="en-US" sz="1200" dirty="0">
                          <a:effectLst/>
                        </a:rPr>
                        <a:t>//Simple java program -- Documentation section</a:t>
                      </a:r>
                      <a:endParaRPr lang="en-IN" sz="1100" dirty="0">
                        <a:effectLst/>
                      </a:endParaRPr>
                    </a:p>
                    <a:p>
                      <a:pPr marL="457200" algn="just">
                        <a:lnSpc>
                          <a:spcPct val="115000"/>
                        </a:lnSpc>
                      </a:pPr>
                      <a:r>
                        <a:rPr lang="en-US" sz="1200" dirty="0">
                          <a:effectLst/>
                        </a:rPr>
                        <a:t> </a:t>
                      </a:r>
                      <a:endParaRPr lang="en-IN" sz="1100" dirty="0">
                        <a:effectLst/>
                      </a:endParaRPr>
                    </a:p>
                    <a:p>
                      <a:pPr marL="457200" algn="just">
                        <a:lnSpc>
                          <a:spcPct val="115000"/>
                        </a:lnSpc>
                      </a:pPr>
                      <a:r>
                        <a:rPr lang="en-US" sz="1200" dirty="0">
                          <a:effectLst/>
                        </a:rPr>
                        <a:t>class Demo</a:t>
                      </a:r>
                      <a:endParaRPr lang="en-IN" sz="1100" dirty="0">
                        <a:effectLst/>
                      </a:endParaRPr>
                    </a:p>
                    <a:p>
                      <a:pPr marL="457200" algn="just">
                        <a:lnSpc>
                          <a:spcPct val="115000"/>
                        </a:lnSpc>
                      </a:pPr>
                      <a:r>
                        <a:rPr lang="en-US" sz="1200" dirty="0">
                          <a:effectLst/>
                        </a:rPr>
                        <a:t>{</a:t>
                      </a:r>
                      <a:endParaRPr lang="en-IN" sz="1100" dirty="0">
                        <a:effectLst/>
                      </a:endParaRPr>
                    </a:p>
                    <a:p>
                      <a:pPr marL="457200" algn="just">
                        <a:lnSpc>
                          <a:spcPct val="115000"/>
                        </a:lnSpc>
                      </a:pPr>
                      <a:r>
                        <a:rPr lang="en-US" sz="1200" dirty="0">
                          <a:effectLst/>
                        </a:rPr>
                        <a:t>	public static void main(String[] </a:t>
                      </a:r>
                      <a:r>
                        <a:rPr lang="en-US" sz="1200" dirty="0" err="1">
                          <a:effectLst/>
                        </a:rPr>
                        <a:t>args</a:t>
                      </a:r>
                      <a:r>
                        <a:rPr lang="en-US" sz="1200" dirty="0">
                          <a:effectLst/>
                        </a:rPr>
                        <a:t>)</a:t>
                      </a:r>
                      <a:endParaRPr lang="en-IN" sz="1100" dirty="0">
                        <a:effectLst/>
                      </a:endParaRPr>
                    </a:p>
                    <a:p>
                      <a:pPr marL="457200" algn="just">
                        <a:lnSpc>
                          <a:spcPct val="115000"/>
                        </a:lnSpc>
                      </a:pPr>
                      <a:r>
                        <a:rPr lang="en-US" sz="1200" dirty="0">
                          <a:effectLst/>
                        </a:rPr>
                        <a:t>	{</a:t>
                      </a:r>
                      <a:endParaRPr lang="en-IN" sz="1100" dirty="0">
                        <a:effectLst/>
                      </a:endParaRPr>
                    </a:p>
                    <a:p>
                      <a:pPr marL="457200" algn="just">
                        <a:lnSpc>
                          <a:spcPct val="115000"/>
                        </a:lnSpc>
                      </a:pPr>
                      <a:r>
                        <a:rPr lang="en-US" sz="1200" dirty="0">
                          <a:effectLst/>
                        </a:rPr>
                        <a:t>		</a:t>
                      </a:r>
                      <a:r>
                        <a:rPr lang="en-US" sz="1200" dirty="0" err="1">
                          <a:effectLst/>
                        </a:rPr>
                        <a:t>System.out.println</a:t>
                      </a:r>
                      <a:r>
                        <a:rPr lang="en-US" sz="1200" dirty="0">
                          <a:effectLst/>
                        </a:rPr>
                        <a:t>("Welcome to java world");</a:t>
                      </a:r>
                      <a:endParaRPr lang="en-IN" sz="1100" dirty="0">
                        <a:effectLst/>
                      </a:endParaRPr>
                    </a:p>
                    <a:p>
                      <a:pPr marL="457200" algn="just">
                        <a:lnSpc>
                          <a:spcPct val="115000"/>
                        </a:lnSpc>
                      </a:pPr>
                      <a:r>
                        <a:rPr lang="en-US" sz="1200" dirty="0">
                          <a:effectLst/>
                        </a:rPr>
                        <a:t>	}</a:t>
                      </a:r>
                      <a:endParaRPr lang="en-IN" sz="1100" dirty="0">
                        <a:effectLst/>
                      </a:endParaRPr>
                    </a:p>
                    <a:p>
                      <a:pPr marL="457200" algn="just">
                        <a:lnSpc>
                          <a:spcPct val="115000"/>
                        </a:lnSpc>
                        <a:spcAft>
                          <a:spcPts val="1000"/>
                        </a:spcAft>
                      </a:pPr>
                      <a:r>
                        <a:rPr lang="en-US" sz="1200" dirty="0">
                          <a:effectLst/>
                        </a:rPr>
                        <a:t>}</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41171" marR="141171" marT="0" marB="0"/>
                </a:tc>
                <a:extLst>
                  <a:ext uri="{0D108BD9-81ED-4DB2-BD59-A6C34878D82A}">
                    <a16:rowId xmlns:a16="http://schemas.microsoft.com/office/drawing/2014/main" val="1159483641"/>
                  </a:ext>
                </a:extLst>
              </a:tr>
            </a:tbl>
          </a:graphicData>
        </a:graphic>
      </p:graphicFrame>
    </p:spTree>
    <p:extLst>
      <p:ext uri="{BB962C8B-B14F-4D97-AF65-F5344CB8AC3E}">
        <p14:creationId xmlns:p14="http://schemas.microsoft.com/office/powerpoint/2010/main" val="2075045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8" name="Picture 6" descr="Business Thank-You Letter Examples">
            <a:extLst>
              <a:ext uri="{FF2B5EF4-FFF2-40B4-BE49-F238E27FC236}">
                <a16:creationId xmlns:a16="http://schemas.microsoft.com/office/drawing/2014/main" id="{1EC29D88-A4C8-44A6-BE3C-2E005D43850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47926" y="2060575"/>
            <a:ext cx="6475498" cy="3760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0147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ECF2C-C6B2-4367-80B2-EC387BBCC26D}"/>
              </a:ext>
            </a:extLst>
          </p:cNvPr>
          <p:cNvSpPr>
            <a:spLocks noGrp="1"/>
          </p:cNvSpPr>
          <p:nvPr>
            <p:ph type="title"/>
          </p:nvPr>
        </p:nvSpPr>
        <p:spPr>
          <a:xfrm>
            <a:off x="1171574" y="224691"/>
            <a:ext cx="9488805" cy="965935"/>
          </a:xfrm>
        </p:spPr>
        <p:txBody>
          <a:bodyPr/>
          <a:lstStyle/>
          <a:p>
            <a:pPr algn="ctr"/>
            <a:r>
              <a:rPr lang="en-GB" dirty="0"/>
              <a:t>Introduction</a:t>
            </a:r>
            <a:endParaRPr lang="en-IN" dirty="0"/>
          </a:p>
        </p:txBody>
      </p:sp>
      <p:sp>
        <p:nvSpPr>
          <p:cNvPr id="4" name="Content Placeholder 3">
            <a:extLst>
              <a:ext uri="{FF2B5EF4-FFF2-40B4-BE49-F238E27FC236}">
                <a16:creationId xmlns:a16="http://schemas.microsoft.com/office/drawing/2014/main" id="{2B925FFF-279B-49A7-80E1-C1360781B8C2}"/>
              </a:ext>
            </a:extLst>
          </p:cNvPr>
          <p:cNvSpPr>
            <a:spLocks noGrp="1"/>
          </p:cNvSpPr>
          <p:nvPr>
            <p:ph idx="1"/>
          </p:nvPr>
        </p:nvSpPr>
        <p:spPr>
          <a:xfrm>
            <a:off x="370044" y="1338263"/>
            <a:ext cx="11091863" cy="4038600"/>
          </a:xfrm>
        </p:spPr>
        <p:txBody>
          <a:bodyPr>
            <a:normAutofit fontScale="92500" lnSpcReduction="20000"/>
          </a:bodyPr>
          <a:lstStyle/>
          <a:p>
            <a:pPr marL="580962" marR="548894" indent="-350215" algn="just" rtl="0">
              <a:spcBef>
                <a:spcPts val="3195"/>
              </a:spcBef>
              <a:spcAft>
                <a:spcPts val="0"/>
              </a:spcAft>
              <a:buFont typeface="Wingdings" panose="05000000000000000000" pitchFamily="2" charset="2"/>
              <a:buChar char="v"/>
            </a:pPr>
            <a:r>
              <a:rPr lang="en-GB" b="0" i="0" u="none" strike="noStrike" dirty="0">
                <a:solidFill>
                  <a:srgbClr val="000000"/>
                </a:solidFill>
                <a:effectLst/>
                <a:latin typeface="Cambria" panose="02040503050406030204" pitchFamily="18" charset="0"/>
                <a:ea typeface="Cambria" panose="02040503050406030204" pitchFamily="18" charset="0"/>
              </a:rPr>
              <a:t>Originally </a:t>
            </a:r>
            <a:r>
              <a:rPr lang="en-GB" b="0" i="0" u="sng" dirty="0">
                <a:solidFill>
                  <a:srgbClr val="000000"/>
                </a:solidFill>
                <a:effectLst/>
                <a:latin typeface="Cambria" panose="02040503050406030204" pitchFamily="18" charset="0"/>
                <a:ea typeface="Cambria" panose="02040503050406030204" pitchFamily="18" charset="0"/>
              </a:rPr>
              <a:t>developed by SUN</a:t>
            </a:r>
            <a:r>
              <a:rPr lang="en-GB" b="0" i="0" u="none" strike="noStrike" dirty="0">
                <a:solidFill>
                  <a:srgbClr val="000000"/>
                </a:solidFill>
                <a:effectLst/>
                <a:latin typeface="Cambria" panose="02040503050406030204" pitchFamily="18" charset="0"/>
                <a:ea typeface="Cambria" panose="02040503050406030204" pitchFamily="18" charset="0"/>
              </a:rPr>
              <a:t> </a:t>
            </a:r>
            <a:r>
              <a:rPr lang="en-GB" b="0" i="0" u="sng" dirty="0">
                <a:solidFill>
                  <a:srgbClr val="000000"/>
                </a:solidFill>
                <a:effectLst/>
                <a:latin typeface="Cambria" panose="02040503050406030204" pitchFamily="18" charset="0"/>
                <a:ea typeface="Cambria" panose="02040503050406030204" pitchFamily="18" charset="0"/>
              </a:rPr>
              <a:t>Microsystems</a:t>
            </a:r>
            <a:r>
              <a:rPr lang="en-GB" b="0" i="0" u="none" strike="noStrike" dirty="0">
                <a:solidFill>
                  <a:srgbClr val="000000"/>
                </a:solidFill>
                <a:effectLst/>
                <a:latin typeface="Cambria" panose="02040503050406030204" pitchFamily="18" charset="0"/>
                <a:ea typeface="Cambria" panose="02040503050406030204" pitchFamily="18" charset="0"/>
              </a:rPr>
              <a:t> which was initiated by </a:t>
            </a:r>
            <a:r>
              <a:rPr lang="en-GB" b="0" i="0" u="sng" dirty="0">
                <a:solidFill>
                  <a:srgbClr val="000000"/>
                </a:solidFill>
                <a:effectLst/>
                <a:latin typeface="Cambria" panose="02040503050406030204" pitchFamily="18" charset="0"/>
                <a:ea typeface="Cambria" panose="02040503050406030204" pitchFamily="18" charset="0"/>
              </a:rPr>
              <a:t>James Gosling </a:t>
            </a:r>
            <a:r>
              <a:rPr lang="en-GB" b="0" i="0" u="none" strike="noStrike" dirty="0">
                <a:solidFill>
                  <a:srgbClr val="000000"/>
                </a:solidFill>
                <a:effectLst/>
                <a:latin typeface="Cambria" panose="02040503050406030204" pitchFamily="18" charset="0"/>
                <a:ea typeface="Cambria" panose="02040503050406030204" pitchFamily="18" charset="0"/>
              </a:rPr>
              <a:t>and </a:t>
            </a:r>
            <a:r>
              <a:rPr lang="en-GB" b="0" i="0" u="sng" dirty="0">
                <a:solidFill>
                  <a:srgbClr val="000000"/>
                </a:solidFill>
                <a:effectLst/>
                <a:latin typeface="Cambria" panose="02040503050406030204" pitchFamily="18" charset="0"/>
                <a:ea typeface="Cambria" panose="02040503050406030204" pitchFamily="18" charset="0"/>
              </a:rPr>
              <a:t>released in 1995</a:t>
            </a:r>
            <a:r>
              <a:rPr lang="en-GB" b="0" i="0" u="none" strike="noStrike" dirty="0">
                <a:solidFill>
                  <a:srgbClr val="000000"/>
                </a:solidFill>
                <a:effectLst/>
                <a:latin typeface="Cambria" panose="02040503050406030204" pitchFamily="18" charset="0"/>
                <a:ea typeface="Cambria" panose="02040503050406030204" pitchFamily="18" charset="0"/>
              </a:rPr>
              <a:t>. </a:t>
            </a:r>
            <a:endParaRPr lang="en-GB" sz="2200" b="0" dirty="0">
              <a:effectLst/>
              <a:latin typeface="Cambria" panose="02040503050406030204" pitchFamily="18" charset="0"/>
              <a:ea typeface="Cambria" panose="02040503050406030204" pitchFamily="18" charset="0"/>
            </a:endParaRPr>
          </a:p>
          <a:p>
            <a:pPr marL="580962" marR="550736" indent="-356286" rtl="0">
              <a:spcBef>
                <a:spcPts val="1213"/>
              </a:spcBef>
              <a:spcAft>
                <a:spcPts val="0"/>
              </a:spcAft>
              <a:buFont typeface="Wingdings" panose="05000000000000000000" pitchFamily="2" charset="2"/>
              <a:buChar char="v"/>
            </a:pPr>
            <a:r>
              <a:rPr lang="en-GB" b="0" i="0" u="none" strike="noStrike" dirty="0">
                <a:solidFill>
                  <a:srgbClr val="000000"/>
                </a:solidFill>
                <a:effectLst/>
                <a:latin typeface="Cambria" panose="02040503050406030204" pitchFamily="18" charset="0"/>
                <a:ea typeface="Cambria" panose="02040503050406030204" pitchFamily="18" charset="0"/>
              </a:rPr>
              <a:t>JAVA is platform independent language</a:t>
            </a:r>
          </a:p>
          <a:p>
            <a:pPr marL="224676" marR="550736" indent="0" rtl="0">
              <a:spcBef>
                <a:spcPts val="1213"/>
              </a:spcBef>
              <a:spcAft>
                <a:spcPts val="0"/>
              </a:spcAft>
              <a:buNone/>
            </a:pPr>
            <a:r>
              <a:rPr lang="en-GB" sz="2200" b="1" dirty="0">
                <a:solidFill>
                  <a:srgbClr val="000000"/>
                </a:solidFill>
                <a:latin typeface="Cambria" panose="02040503050406030204" pitchFamily="18" charset="0"/>
                <a:ea typeface="Cambria" panose="02040503050406030204" pitchFamily="18" charset="0"/>
              </a:rPr>
              <a:t>The History of Java</a:t>
            </a:r>
          </a:p>
          <a:p>
            <a:pPr marL="510426" marR="550736" indent="-285750" rtl="0">
              <a:spcBef>
                <a:spcPts val="1213"/>
              </a:spcBef>
              <a:spcAft>
                <a:spcPts val="0"/>
              </a:spcAft>
              <a:buFont typeface="Wingdings" panose="05000000000000000000" pitchFamily="2" charset="2"/>
              <a:buChar char="q"/>
            </a:pPr>
            <a:r>
              <a:rPr lang="en-GB" sz="1800" b="0" i="0" u="none" strike="noStrike" dirty="0">
                <a:solidFill>
                  <a:srgbClr val="000000"/>
                </a:solidFill>
                <a:effectLst/>
                <a:latin typeface="Cambria" panose="02040503050406030204" pitchFamily="18" charset="0"/>
                <a:ea typeface="Cambria" panose="02040503050406030204" pitchFamily="18" charset="0"/>
              </a:rPr>
              <a:t>The green project began in 1991</a:t>
            </a:r>
          </a:p>
          <a:p>
            <a:pPr marL="510426" marR="550736" indent="-285750" rtl="0">
              <a:spcBef>
                <a:spcPts val="1213"/>
              </a:spcBef>
              <a:spcAft>
                <a:spcPts val="0"/>
              </a:spcAft>
              <a:buFont typeface="Wingdings" panose="05000000000000000000" pitchFamily="2" charset="2"/>
              <a:buChar char="q"/>
            </a:pPr>
            <a:r>
              <a:rPr lang="en-GB" sz="1800" b="0" i="0" u="none" strike="noStrike" dirty="0">
                <a:solidFill>
                  <a:srgbClr val="000000"/>
                </a:solidFill>
                <a:effectLst/>
                <a:latin typeface="Cambria" panose="02040503050406030204" pitchFamily="18" charset="0"/>
                <a:ea typeface="Cambria" panose="02040503050406030204" pitchFamily="18" charset="0"/>
              </a:rPr>
              <a:t>Original language name: OAK</a:t>
            </a:r>
          </a:p>
          <a:p>
            <a:pPr marL="510426" marR="550736" indent="-285750" rtl="0">
              <a:spcBef>
                <a:spcPts val="1213"/>
              </a:spcBef>
              <a:spcAft>
                <a:spcPts val="0"/>
              </a:spcAft>
              <a:buFont typeface="Wingdings" panose="05000000000000000000" pitchFamily="2" charset="2"/>
              <a:buChar char="q"/>
            </a:pPr>
            <a:r>
              <a:rPr lang="en-GB" sz="1800" b="0" i="0" u="none" strike="noStrike" dirty="0">
                <a:solidFill>
                  <a:srgbClr val="000000"/>
                </a:solidFill>
                <a:effectLst/>
                <a:latin typeface="Cambria" panose="02040503050406030204" pitchFamily="18" charset="0"/>
                <a:ea typeface="Cambria" panose="02040503050406030204" pitchFamily="18" charset="0"/>
              </a:rPr>
              <a:t>Name changed to JAVA</a:t>
            </a:r>
          </a:p>
          <a:p>
            <a:pPr marL="510426" marR="550736" indent="-285750" rtl="0">
              <a:spcBef>
                <a:spcPts val="1213"/>
              </a:spcBef>
              <a:spcAft>
                <a:spcPts val="0"/>
              </a:spcAft>
              <a:buFont typeface="Wingdings" panose="05000000000000000000" pitchFamily="2" charset="2"/>
              <a:buChar char="q"/>
            </a:pPr>
            <a:r>
              <a:rPr lang="en-GB" sz="1800" b="0" i="0" u="none" strike="noStrike" dirty="0">
                <a:solidFill>
                  <a:srgbClr val="000000"/>
                </a:solidFill>
                <a:effectLst/>
                <a:latin typeface="Cambria" panose="02040503050406030204" pitchFamily="18" charset="0"/>
                <a:ea typeface="Cambria" panose="02040503050406030204" pitchFamily="18" charset="0"/>
              </a:rPr>
              <a:t>First public release in 1995</a:t>
            </a:r>
          </a:p>
          <a:p>
            <a:pPr marL="510426" marR="550736" indent="-285750" rtl="0">
              <a:spcBef>
                <a:spcPts val="1213"/>
              </a:spcBef>
              <a:spcAft>
                <a:spcPts val="0"/>
              </a:spcAft>
              <a:buFont typeface="Wingdings" panose="05000000000000000000" pitchFamily="2" charset="2"/>
              <a:buChar char="q"/>
            </a:pPr>
            <a:r>
              <a:rPr lang="en-GB" sz="1800" b="0" i="0" u="none" strike="noStrike" dirty="0">
                <a:solidFill>
                  <a:srgbClr val="000000"/>
                </a:solidFill>
                <a:effectLst/>
                <a:latin typeface="Cambria" panose="02040503050406030204" pitchFamily="18" charset="0"/>
                <a:ea typeface="Cambria" panose="02040503050406030204" pitchFamily="18" charset="0"/>
              </a:rPr>
              <a:t>Write once , Run every where</a:t>
            </a:r>
          </a:p>
          <a:p>
            <a:pPr marL="224676" marR="550736" indent="0" rtl="0">
              <a:spcBef>
                <a:spcPts val="1213"/>
              </a:spcBef>
              <a:spcAft>
                <a:spcPts val="0"/>
              </a:spcAft>
              <a:buNone/>
            </a:pPr>
            <a:br>
              <a:rPr lang="en-GB" dirty="0"/>
            </a:br>
            <a:endParaRPr lang="en-IN" dirty="0"/>
          </a:p>
        </p:txBody>
      </p:sp>
    </p:spTree>
    <p:extLst>
      <p:ext uri="{BB962C8B-B14F-4D97-AF65-F5344CB8AC3E}">
        <p14:creationId xmlns:p14="http://schemas.microsoft.com/office/powerpoint/2010/main" val="3003459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015876-94A9-43AE-A5ED-106966E53273}"/>
              </a:ext>
            </a:extLst>
          </p:cNvPr>
          <p:cNvSpPr>
            <a:spLocks noGrp="1"/>
          </p:cNvSpPr>
          <p:nvPr>
            <p:ph idx="1"/>
          </p:nvPr>
        </p:nvSpPr>
        <p:spPr/>
        <p:txBody>
          <a:bodyPr/>
          <a:lstStyle/>
          <a:p>
            <a:endParaRPr lang="en-IN"/>
          </a:p>
        </p:txBody>
      </p:sp>
      <p:pic>
        <p:nvPicPr>
          <p:cNvPr id="7" name="Picture 6">
            <a:extLst>
              <a:ext uri="{FF2B5EF4-FFF2-40B4-BE49-F238E27FC236}">
                <a16:creationId xmlns:a16="http://schemas.microsoft.com/office/drawing/2014/main" id="{B65409F7-8C2E-4FA5-93CF-DA5D0C036A8B}"/>
              </a:ext>
            </a:extLst>
          </p:cNvPr>
          <p:cNvPicPr>
            <a:picLocks noChangeAspect="1"/>
          </p:cNvPicPr>
          <p:nvPr/>
        </p:nvPicPr>
        <p:blipFill>
          <a:blip r:embed="rId2"/>
          <a:stretch>
            <a:fillRect/>
          </a:stretch>
        </p:blipFill>
        <p:spPr>
          <a:xfrm>
            <a:off x="995363" y="184045"/>
            <a:ext cx="10058400" cy="5748098"/>
          </a:xfrm>
          <a:prstGeom prst="rect">
            <a:avLst/>
          </a:prstGeom>
        </p:spPr>
      </p:pic>
    </p:spTree>
    <p:extLst>
      <p:ext uri="{BB962C8B-B14F-4D97-AF65-F5344CB8AC3E}">
        <p14:creationId xmlns:p14="http://schemas.microsoft.com/office/powerpoint/2010/main" val="1805581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9D6D3-2EF1-449D-B45B-BC45864C1F0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6691944-AC8F-4A95-8926-ABAA6534355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BF47DDFB-752D-45DA-B24A-5AA48BECCD6B}"/>
              </a:ext>
            </a:extLst>
          </p:cNvPr>
          <p:cNvPicPr>
            <a:picLocks noChangeAspect="1"/>
          </p:cNvPicPr>
          <p:nvPr/>
        </p:nvPicPr>
        <p:blipFill>
          <a:blip r:embed="rId2"/>
          <a:stretch>
            <a:fillRect/>
          </a:stretch>
        </p:blipFill>
        <p:spPr>
          <a:xfrm>
            <a:off x="1097280" y="0"/>
            <a:ext cx="10058400" cy="6074854"/>
          </a:xfrm>
          <a:prstGeom prst="rect">
            <a:avLst/>
          </a:prstGeom>
        </p:spPr>
      </p:pic>
    </p:spTree>
    <p:extLst>
      <p:ext uri="{BB962C8B-B14F-4D97-AF65-F5344CB8AC3E}">
        <p14:creationId xmlns:p14="http://schemas.microsoft.com/office/powerpoint/2010/main" val="3573197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FCE79-2769-4113-83A1-C16A52D6B01A}"/>
              </a:ext>
            </a:extLst>
          </p:cNvPr>
          <p:cNvSpPr>
            <a:spLocks noGrp="1"/>
          </p:cNvSpPr>
          <p:nvPr>
            <p:ph type="title"/>
          </p:nvPr>
        </p:nvSpPr>
        <p:spPr/>
        <p:txBody>
          <a:bodyPr/>
          <a:lstStyle/>
          <a:p>
            <a:endParaRPr lang="en-IN"/>
          </a:p>
        </p:txBody>
      </p:sp>
      <p:pic>
        <p:nvPicPr>
          <p:cNvPr id="5" name="Picture 4">
            <a:extLst>
              <a:ext uri="{FF2B5EF4-FFF2-40B4-BE49-F238E27FC236}">
                <a16:creationId xmlns:a16="http://schemas.microsoft.com/office/drawing/2014/main" id="{EC462709-78C0-4C45-91D2-6A26C79BF32A}"/>
              </a:ext>
            </a:extLst>
          </p:cNvPr>
          <p:cNvPicPr>
            <a:picLocks noChangeAspect="1"/>
          </p:cNvPicPr>
          <p:nvPr/>
        </p:nvPicPr>
        <p:blipFill>
          <a:blip r:embed="rId2"/>
          <a:stretch>
            <a:fillRect/>
          </a:stretch>
        </p:blipFill>
        <p:spPr>
          <a:xfrm>
            <a:off x="1176339" y="-90488"/>
            <a:ext cx="7624762" cy="6005938"/>
          </a:xfrm>
          <a:prstGeom prst="rect">
            <a:avLst/>
          </a:prstGeom>
        </p:spPr>
      </p:pic>
      <p:pic>
        <p:nvPicPr>
          <p:cNvPr id="6" name="Content Placeholder 5">
            <a:extLst>
              <a:ext uri="{FF2B5EF4-FFF2-40B4-BE49-F238E27FC236}">
                <a16:creationId xmlns:a16="http://schemas.microsoft.com/office/drawing/2014/main" id="{4B22BAF4-EC27-46FA-8502-B06D8343E353}"/>
              </a:ext>
            </a:extLst>
          </p:cNvPr>
          <p:cNvPicPr>
            <a:picLocks noGrp="1" noChangeAspect="1"/>
          </p:cNvPicPr>
          <p:nvPr>
            <p:ph idx="1"/>
          </p:nvPr>
        </p:nvPicPr>
        <p:blipFill>
          <a:blip r:embed="rId3"/>
          <a:stretch>
            <a:fillRect/>
          </a:stretch>
        </p:blipFill>
        <p:spPr>
          <a:xfrm>
            <a:off x="8801101" y="-47626"/>
            <a:ext cx="2843214" cy="6157913"/>
          </a:xfrm>
          <a:prstGeom prst="rect">
            <a:avLst/>
          </a:prstGeom>
        </p:spPr>
      </p:pic>
    </p:spTree>
    <p:extLst>
      <p:ext uri="{BB962C8B-B14F-4D97-AF65-F5344CB8AC3E}">
        <p14:creationId xmlns:p14="http://schemas.microsoft.com/office/powerpoint/2010/main" val="1648404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1D340-DF9A-4AFC-9384-140A9BD81801}"/>
              </a:ext>
            </a:extLst>
          </p:cNvPr>
          <p:cNvSpPr>
            <a:spLocks noGrp="1"/>
          </p:cNvSpPr>
          <p:nvPr>
            <p:ph type="title"/>
          </p:nvPr>
        </p:nvSpPr>
        <p:spPr>
          <a:xfrm>
            <a:off x="1657350" y="286603"/>
            <a:ext cx="7010400" cy="1351329"/>
          </a:xfrm>
        </p:spPr>
        <p:txBody>
          <a:bodyPr>
            <a:normAutofit/>
          </a:bodyPr>
          <a:lstStyle/>
          <a:p>
            <a:pPr algn="ctr"/>
            <a:r>
              <a:rPr lang="en-IN" sz="3600" dirty="0">
                <a:solidFill>
                  <a:srgbClr val="FF0000"/>
                </a:solidFill>
                <a:latin typeface="Cambria" panose="02040503050406030204" pitchFamily="18" charset="0"/>
                <a:ea typeface="Cambria" panose="02040503050406030204" pitchFamily="18" charset="0"/>
              </a:rPr>
              <a:t>Java IDE Tools</a:t>
            </a:r>
          </a:p>
        </p:txBody>
      </p:sp>
      <p:sp>
        <p:nvSpPr>
          <p:cNvPr id="3" name="Content Placeholder 2">
            <a:extLst>
              <a:ext uri="{FF2B5EF4-FFF2-40B4-BE49-F238E27FC236}">
                <a16:creationId xmlns:a16="http://schemas.microsoft.com/office/drawing/2014/main" id="{CF0600D3-5A7D-4CB3-AE74-CCCFE65AEE6B}"/>
              </a:ext>
            </a:extLst>
          </p:cNvPr>
          <p:cNvSpPr>
            <a:spLocks noGrp="1"/>
          </p:cNvSpPr>
          <p:nvPr>
            <p:ph sz="half" idx="2"/>
          </p:nvPr>
        </p:nvSpPr>
        <p:spPr>
          <a:xfrm>
            <a:off x="904876" y="2053398"/>
            <a:ext cx="4741653" cy="3635482"/>
          </a:xfrm>
        </p:spPr>
        <p:txBody>
          <a:bodyPr>
            <a:normAutofit lnSpcReduction="10000"/>
          </a:bodyPr>
          <a:lstStyle/>
          <a:p>
            <a:pPr>
              <a:buFont typeface="Wingdings" panose="05000000000000000000" pitchFamily="2" charset="2"/>
              <a:buChar char="§"/>
            </a:pPr>
            <a:r>
              <a:rPr lang="en-IN" sz="2000" dirty="0">
                <a:latin typeface="Cambria" panose="02040503050406030204" pitchFamily="18" charset="0"/>
                <a:ea typeface="Cambria" panose="02040503050406030204" pitchFamily="18" charset="0"/>
              </a:rPr>
              <a:t>Net Beans.</a:t>
            </a:r>
          </a:p>
          <a:p>
            <a:pPr>
              <a:buFont typeface="Wingdings" panose="05000000000000000000" pitchFamily="2" charset="2"/>
              <a:buChar char="§"/>
            </a:pPr>
            <a:r>
              <a:rPr lang="en-IN" sz="2000" dirty="0">
                <a:latin typeface="Cambria" panose="02040503050406030204" pitchFamily="18" charset="0"/>
                <a:ea typeface="Cambria" panose="02040503050406030204" pitchFamily="18" charset="0"/>
              </a:rPr>
              <a:t>Eclipse.</a:t>
            </a:r>
          </a:p>
          <a:p>
            <a:pPr>
              <a:buFont typeface="Wingdings" panose="05000000000000000000" pitchFamily="2" charset="2"/>
              <a:buChar char="§"/>
            </a:pPr>
            <a:r>
              <a:rPr lang="en-IN" sz="2000" dirty="0">
                <a:latin typeface="Cambria" panose="02040503050406030204" pitchFamily="18" charset="0"/>
                <a:ea typeface="Cambria" panose="02040503050406030204" pitchFamily="18" charset="0"/>
              </a:rPr>
              <a:t>My eclipse</a:t>
            </a:r>
          </a:p>
          <a:p>
            <a:pPr>
              <a:buFont typeface="Wingdings" panose="05000000000000000000" pitchFamily="2" charset="2"/>
              <a:buChar char="§"/>
            </a:pPr>
            <a:r>
              <a:rPr lang="en-IN" sz="2000" dirty="0">
                <a:latin typeface="Cambria" panose="02040503050406030204" pitchFamily="18" charset="0"/>
                <a:ea typeface="Cambria" panose="02040503050406030204" pitchFamily="18" charset="0"/>
              </a:rPr>
              <a:t>Edit Pulse.</a:t>
            </a:r>
          </a:p>
          <a:p>
            <a:pPr>
              <a:buFont typeface="Wingdings" panose="05000000000000000000" pitchFamily="2" charset="2"/>
              <a:buChar char="§"/>
            </a:pPr>
            <a:r>
              <a:rPr lang="en-IN" sz="2000" dirty="0">
                <a:latin typeface="Cambria" panose="02040503050406030204" pitchFamily="18" charset="0"/>
                <a:ea typeface="Cambria" panose="02040503050406030204" pitchFamily="18" charset="0"/>
              </a:rPr>
              <a:t>IntelliJ IDEA Community Edition.</a:t>
            </a:r>
          </a:p>
        </p:txBody>
      </p:sp>
      <p:sp>
        <p:nvSpPr>
          <p:cNvPr id="6" name="Content Placeholder 5">
            <a:extLst>
              <a:ext uri="{FF2B5EF4-FFF2-40B4-BE49-F238E27FC236}">
                <a16:creationId xmlns:a16="http://schemas.microsoft.com/office/drawing/2014/main" id="{CB1A0732-FEB6-4C3B-9C12-FB9C01191731}"/>
              </a:ext>
            </a:extLst>
          </p:cNvPr>
          <p:cNvSpPr>
            <a:spLocks noGrp="1"/>
          </p:cNvSpPr>
          <p:nvPr>
            <p:ph sz="quarter" idx="4"/>
          </p:nvPr>
        </p:nvSpPr>
        <p:spPr>
          <a:xfrm>
            <a:off x="5930157" y="2053398"/>
            <a:ext cx="4639736" cy="2910821"/>
          </a:xfrm>
        </p:spPr>
        <p:txBody>
          <a:bodyPr>
            <a:normAutofit lnSpcReduction="10000"/>
          </a:bodyPr>
          <a:lstStyle/>
          <a:p>
            <a:pPr>
              <a:buFont typeface="Wingdings" panose="05000000000000000000" pitchFamily="2" charset="2"/>
              <a:buChar char="§"/>
            </a:pPr>
            <a:r>
              <a:rPr lang="en-IN" sz="2000" dirty="0">
                <a:latin typeface="Cambria" panose="02040503050406030204" pitchFamily="18" charset="0"/>
                <a:ea typeface="Cambria" panose="02040503050406030204" pitchFamily="18" charset="0"/>
              </a:rPr>
              <a:t>Android Studio.</a:t>
            </a:r>
          </a:p>
          <a:p>
            <a:pPr>
              <a:buFont typeface="Wingdings" panose="05000000000000000000" pitchFamily="2" charset="2"/>
              <a:buChar char="§"/>
            </a:pPr>
            <a:r>
              <a:rPr lang="en-IN" sz="2000" dirty="0" err="1">
                <a:latin typeface="Cambria" panose="02040503050406030204" pitchFamily="18" charset="0"/>
                <a:ea typeface="Cambria" panose="02040503050406030204" pitchFamily="18" charset="0"/>
              </a:rPr>
              <a:t>Enide</a:t>
            </a:r>
            <a:r>
              <a:rPr lang="en-IN" sz="2000" dirty="0">
                <a:latin typeface="Cambria" panose="02040503050406030204" pitchFamily="18" charset="0"/>
                <a:ea typeface="Cambria" panose="02040503050406030204" pitchFamily="18" charset="0"/>
              </a:rPr>
              <a:t> Studio 2014.</a:t>
            </a:r>
          </a:p>
          <a:p>
            <a:pPr>
              <a:buFont typeface="Wingdings" panose="05000000000000000000" pitchFamily="2" charset="2"/>
              <a:buChar char="§"/>
            </a:pPr>
            <a:r>
              <a:rPr lang="en-IN" sz="2000" dirty="0" err="1">
                <a:latin typeface="Cambria" panose="02040503050406030204" pitchFamily="18" charset="0"/>
                <a:ea typeface="Cambria" panose="02040503050406030204" pitchFamily="18" charset="0"/>
              </a:rPr>
              <a:t>BlueJ</a:t>
            </a:r>
            <a:r>
              <a:rPr lang="en-IN" sz="2000" dirty="0">
                <a:latin typeface="Cambria" panose="02040503050406030204" pitchFamily="18" charset="0"/>
                <a:ea typeface="Cambria" panose="02040503050406030204" pitchFamily="18" charset="0"/>
              </a:rPr>
              <a:t>.</a:t>
            </a:r>
          </a:p>
          <a:p>
            <a:pPr>
              <a:buFont typeface="Wingdings" panose="05000000000000000000" pitchFamily="2" charset="2"/>
              <a:buChar char="§"/>
            </a:pPr>
            <a:r>
              <a:rPr lang="en-IN" sz="2000" dirty="0" err="1">
                <a:latin typeface="Cambria" panose="02040503050406030204" pitchFamily="18" charset="0"/>
                <a:ea typeface="Cambria" panose="02040503050406030204" pitchFamily="18" charset="0"/>
              </a:rPr>
              <a:t>jEdit</a:t>
            </a:r>
            <a:r>
              <a:rPr lang="en-IN" sz="2000" dirty="0">
                <a:latin typeface="Cambria" panose="02040503050406030204" pitchFamily="18" charset="0"/>
                <a:ea typeface="Cambria" panose="02040503050406030204" pitchFamily="18" charset="0"/>
              </a:rPr>
              <a:t>.</a:t>
            </a:r>
          </a:p>
          <a:p>
            <a:pPr>
              <a:buFont typeface="Wingdings" panose="05000000000000000000" pitchFamily="2" charset="2"/>
              <a:buChar char="§"/>
            </a:pPr>
            <a:r>
              <a:rPr lang="en-IN" sz="2000" dirty="0" err="1">
                <a:latin typeface="Cambria" panose="02040503050406030204" pitchFamily="18" charset="0"/>
                <a:ea typeface="Cambria" panose="02040503050406030204" pitchFamily="18" charset="0"/>
              </a:rPr>
              <a:t>jGRASP</a:t>
            </a:r>
            <a:r>
              <a:rPr lang="en-IN" sz="2000" dirty="0">
                <a:latin typeface="Cambria" panose="02040503050406030204" pitchFamily="18" charset="0"/>
                <a:ea typeface="Cambria" panose="02040503050406030204" pitchFamily="18" charset="0"/>
              </a:rPr>
              <a:t>.</a:t>
            </a:r>
          </a:p>
          <a:p>
            <a:pPr>
              <a:buFont typeface="Wingdings" panose="05000000000000000000" pitchFamily="2" charset="2"/>
              <a:buChar char="§"/>
            </a:pPr>
            <a:r>
              <a:rPr lang="en-IN" sz="2000" dirty="0">
                <a:latin typeface="Cambria" panose="02040503050406030204" pitchFamily="18" charset="0"/>
                <a:ea typeface="Cambria" panose="02040503050406030204" pitchFamily="18" charset="0"/>
              </a:rPr>
              <a:t>Oracle </a:t>
            </a:r>
            <a:r>
              <a:rPr lang="en-IN" sz="2000" dirty="0" err="1">
                <a:latin typeface="Cambria" panose="02040503050406030204" pitchFamily="18" charset="0"/>
                <a:ea typeface="Cambria" panose="02040503050406030204" pitchFamily="18" charset="0"/>
              </a:rPr>
              <a:t>JDevelopers</a:t>
            </a:r>
            <a:r>
              <a:rPr lang="en-IN" sz="2000" dirty="0">
                <a:latin typeface="Cambria" panose="02040503050406030204" pitchFamily="18" charset="0"/>
                <a:ea typeface="Cambria" panose="02040503050406030204" pitchFamily="18" charset="0"/>
              </a:rPr>
              <a:t>.</a:t>
            </a:r>
            <a:endParaRPr lang="en-IN" sz="1800" dirty="0">
              <a:latin typeface="Cambria" panose="02040503050406030204" pitchFamily="18" charset="0"/>
              <a:ea typeface="Cambria" panose="02040503050406030204" pitchFamily="18" charset="0"/>
            </a:endParaRPr>
          </a:p>
          <a:p>
            <a:endParaRPr lang="en-IN" dirty="0"/>
          </a:p>
        </p:txBody>
      </p:sp>
      <p:pic>
        <p:nvPicPr>
          <p:cNvPr id="7" name="Picture 2" descr="See the source image">
            <a:extLst>
              <a:ext uri="{FF2B5EF4-FFF2-40B4-BE49-F238E27FC236}">
                <a16:creationId xmlns:a16="http://schemas.microsoft.com/office/drawing/2014/main" id="{F9D328D1-F228-4FEF-8FD1-1FF1AB5BEE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82025" y="2752724"/>
            <a:ext cx="3193680" cy="1796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220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8FCDB-CB11-425E-8AD7-6DE6FCA639D2}"/>
              </a:ext>
            </a:extLst>
          </p:cNvPr>
          <p:cNvSpPr>
            <a:spLocks noGrp="1"/>
          </p:cNvSpPr>
          <p:nvPr>
            <p:ph type="title"/>
          </p:nvPr>
        </p:nvSpPr>
        <p:spPr/>
        <p:txBody>
          <a:bodyPr>
            <a:normAutofit/>
          </a:bodyPr>
          <a:lstStyle/>
          <a:p>
            <a:pPr algn="ctr"/>
            <a:r>
              <a:rPr lang="en-GB" altLang="en-US" sz="4000" dirty="0"/>
              <a:t>The Java Buzzwords (</a:t>
            </a:r>
            <a:r>
              <a:rPr lang="en-IN" sz="4000" dirty="0">
                <a:solidFill>
                  <a:srgbClr val="0070C0"/>
                </a:solidFill>
                <a:latin typeface="Cambria" panose="02040503050406030204" pitchFamily="18" charset="0"/>
                <a:ea typeface="Cambria" panose="02040503050406030204" pitchFamily="18" charset="0"/>
              </a:rPr>
              <a:t>Features Of Java)</a:t>
            </a:r>
          </a:p>
        </p:txBody>
      </p:sp>
      <p:sp>
        <p:nvSpPr>
          <p:cNvPr id="3" name="Content Placeholder 2">
            <a:extLst>
              <a:ext uri="{FF2B5EF4-FFF2-40B4-BE49-F238E27FC236}">
                <a16:creationId xmlns:a16="http://schemas.microsoft.com/office/drawing/2014/main" id="{EE8CE0A4-7611-40E6-8568-FC6B5C23F797}"/>
              </a:ext>
            </a:extLst>
          </p:cNvPr>
          <p:cNvSpPr>
            <a:spLocks noGrp="1"/>
          </p:cNvSpPr>
          <p:nvPr>
            <p:ph sz="half" idx="2"/>
          </p:nvPr>
        </p:nvSpPr>
        <p:spPr>
          <a:xfrm>
            <a:off x="885826" y="2043113"/>
            <a:ext cx="4579728" cy="3568807"/>
          </a:xfrm>
        </p:spPr>
        <p:txBody>
          <a:bodyPr>
            <a:normAutofit/>
          </a:bodyPr>
          <a:lstStyle/>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Simple</a:t>
            </a:r>
          </a:p>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Object-Oriented</a:t>
            </a:r>
          </a:p>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Portable</a:t>
            </a:r>
          </a:p>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Platform independent</a:t>
            </a:r>
          </a:p>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Secured</a:t>
            </a:r>
          </a:p>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Robust</a:t>
            </a:r>
          </a:p>
          <a:p>
            <a:pPr>
              <a:buFont typeface="Courier New" panose="02070309020205020404" pitchFamily="49" charset="0"/>
              <a:buChar char="o"/>
            </a:pPr>
            <a:endParaRPr lang="en-GB" dirty="0">
              <a:latin typeface="Cambria" panose="02040503050406030204" pitchFamily="18" charset="0"/>
              <a:ea typeface="Cambria" panose="02040503050406030204" pitchFamily="18" charset="0"/>
            </a:endParaRPr>
          </a:p>
        </p:txBody>
      </p:sp>
      <p:sp>
        <p:nvSpPr>
          <p:cNvPr id="6" name="Content Placeholder 5">
            <a:extLst>
              <a:ext uri="{FF2B5EF4-FFF2-40B4-BE49-F238E27FC236}">
                <a16:creationId xmlns:a16="http://schemas.microsoft.com/office/drawing/2014/main" id="{D2878CC0-3646-45C2-A5E7-7B9ADE13FAEC}"/>
              </a:ext>
            </a:extLst>
          </p:cNvPr>
          <p:cNvSpPr>
            <a:spLocks noGrp="1"/>
          </p:cNvSpPr>
          <p:nvPr>
            <p:ph sz="quarter" idx="4"/>
          </p:nvPr>
        </p:nvSpPr>
        <p:spPr>
          <a:xfrm>
            <a:off x="4514850" y="2043113"/>
            <a:ext cx="5302567" cy="3792644"/>
          </a:xfrm>
        </p:spPr>
        <p:txBody>
          <a:bodyPr>
            <a:normAutofit/>
          </a:bodyPr>
          <a:lstStyle/>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Architecture neutral</a:t>
            </a:r>
          </a:p>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Interpreted</a:t>
            </a:r>
          </a:p>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High Performance</a:t>
            </a:r>
          </a:p>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Multithreaded</a:t>
            </a:r>
          </a:p>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Distributed</a:t>
            </a:r>
          </a:p>
          <a:p>
            <a:pPr>
              <a:buFont typeface="Courier New" panose="02070309020205020404" pitchFamily="49" charset="0"/>
              <a:buChar char="o"/>
            </a:pPr>
            <a:r>
              <a:rPr lang="en-GB" dirty="0">
                <a:latin typeface="Cambria" panose="02040503050406030204" pitchFamily="18" charset="0"/>
                <a:ea typeface="Cambria" panose="02040503050406030204" pitchFamily="18" charset="0"/>
              </a:rPr>
              <a:t>Dynamic</a:t>
            </a:r>
            <a:endParaRPr lang="en-IN" dirty="0">
              <a:latin typeface="Cambria" panose="02040503050406030204" pitchFamily="18" charset="0"/>
              <a:ea typeface="Cambria" panose="02040503050406030204" pitchFamily="18" charset="0"/>
            </a:endParaRPr>
          </a:p>
          <a:p>
            <a:endParaRPr lang="en-IN" dirty="0"/>
          </a:p>
        </p:txBody>
      </p:sp>
      <p:pic>
        <p:nvPicPr>
          <p:cNvPr id="7" name="Picture 4" descr="See the source image">
            <a:extLst>
              <a:ext uri="{FF2B5EF4-FFF2-40B4-BE49-F238E27FC236}">
                <a16:creationId xmlns:a16="http://schemas.microsoft.com/office/drawing/2014/main" id="{7B0D68A9-4731-44E3-97E2-F79F0C4784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1400" y="2418333"/>
            <a:ext cx="4533900" cy="2372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4764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24C12-B8B7-473E-8662-89A34C4C906C}"/>
              </a:ext>
            </a:extLst>
          </p:cNvPr>
          <p:cNvSpPr>
            <a:spLocks noGrp="1"/>
          </p:cNvSpPr>
          <p:nvPr>
            <p:ph type="title"/>
          </p:nvPr>
        </p:nvSpPr>
        <p:spPr/>
        <p:txBody>
          <a:bodyPr>
            <a:normAutofit fontScale="90000"/>
          </a:bodyPr>
          <a:lstStyle/>
          <a:p>
            <a:r>
              <a:rPr lang="en-GB" altLang="en-US" sz="4800" b="1" i="1" dirty="0"/>
              <a:t>JVM is an interpreter for bytecode</a:t>
            </a:r>
            <a:br>
              <a:rPr lang="en-GB" altLang="en-US" sz="4800" b="1" i="1" dirty="0"/>
            </a:br>
            <a:endParaRPr lang="en-IN" dirty="0"/>
          </a:p>
        </p:txBody>
      </p:sp>
      <p:pic>
        <p:nvPicPr>
          <p:cNvPr id="7" name="Content Placeholder 6">
            <a:extLst>
              <a:ext uri="{FF2B5EF4-FFF2-40B4-BE49-F238E27FC236}">
                <a16:creationId xmlns:a16="http://schemas.microsoft.com/office/drawing/2014/main" id="{BE5DB534-5319-4C65-8638-94D18C64F656}"/>
              </a:ext>
            </a:extLst>
          </p:cNvPr>
          <p:cNvPicPr>
            <a:picLocks noGrp="1" noChangeAspect="1" noChangeArrowheads="1"/>
          </p:cNvPicPr>
          <p:nvPr>
            <p:ph sz="quarter" idx="4"/>
          </p:nvPr>
        </p:nvPicPr>
        <p:blipFill>
          <a:blip r:embed="rId2">
            <a:extLst>
              <a:ext uri="{28A0092B-C50C-407E-A947-70E740481C1C}">
                <a14:useLocalDpi xmlns:a14="http://schemas.microsoft.com/office/drawing/2010/main" val="0"/>
              </a:ext>
            </a:extLst>
          </a:blip>
          <a:srcRect/>
          <a:stretch>
            <a:fillRect/>
          </a:stretch>
        </p:blipFill>
        <p:spPr bwMode="auto">
          <a:xfrm>
            <a:off x="1785933" y="2033588"/>
            <a:ext cx="8385439" cy="390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extLst>
      <p:ext uri="{BB962C8B-B14F-4D97-AF65-F5344CB8AC3E}">
        <p14:creationId xmlns:p14="http://schemas.microsoft.com/office/powerpoint/2010/main" val="2971977590"/>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{FDD1C2C6-8D84-4EA8-B311-93DC60305F80}tf22712842_win32</Template>
  <TotalTime>147</TotalTime>
  <Words>1239</Words>
  <Application>Microsoft Office PowerPoint</Application>
  <PresentationFormat>Widescreen</PresentationFormat>
  <Paragraphs>128</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Bookman Old Style</vt:lpstr>
      <vt:lpstr>Calibri</vt:lpstr>
      <vt:lpstr>Cambria</vt:lpstr>
      <vt:lpstr>Courier New</vt:lpstr>
      <vt:lpstr>Franklin Gothic Book</vt:lpstr>
      <vt:lpstr>Symbol</vt:lpstr>
      <vt:lpstr>Times New Roman</vt:lpstr>
      <vt:lpstr>Wingdings</vt:lpstr>
      <vt:lpstr>1_RetrospectVTI</vt:lpstr>
      <vt:lpstr>Java Programming Fundamentals</vt:lpstr>
      <vt:lpstr>Agenda</vt:lpstr>
      <vt:lpstr>Introduction</vt:lpstr>
      <vt:lpstr>PowerPoint Presentation</vt:lpstr>
      <vt:lpstr>PowerPoint Presentation</vt:lpstr>
      <vt:lpstr>PowerPoint Presentation</vt:lpstr>
      <vt:lpstr>Java IDE Tools</vt:lpstr>
      <vt:lpstr>The Java Buzzwords (Features Of Java)</vt:lpstr>
      <vt:lpstr>JVM is an interpreter for bytecode </vt:lpstr>
      <vt:lpstr>Java Editions</vt:lpstr>
      <vt:lpstr>Object-Oriented Programming </vt:lpstr>
      <vt:lpstr>Key Features of Object-Oriented Programming </vt:lpstr>
      <vt:lpstr>PowerPoint Presentation</vt:lpstr>
      <vt:lpstr>PowerPoint Presentation</vt:lpstr>
      <vt:lpstr>PowerPoint Presentation</vt:lpstr>
      <vt:lpstr>Java Development Kit</vt:lpstr>
      <vt:lpstr>PowerPoint Presentation</vt:lpstr>
      <vt:lpstr>Structure of Java programming</vt:lpstr>
      <vt:lpstr>PowerPoint Presentation</vt:lpstr>
      <vt:lpstr>   Sample Java Program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Programming Fundamentals</dc:title>
  <dc:creator>Spandan Gunti</dc:creator>
  <cp:lastModifiedBy>kavya.gvkp@gmail.com</cp:lastModifiedBy>
  <cp:revision>11</cp:revision>
  <dcterms:created xsi:type="dcterms:W3CDTF">2021-09-14T16:04:52Z</dcterms:created>
  <dcterms:modified xsi:type="dcterms:W3CDTF">2023-01-23T05:39:48Z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